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86" r:id="rId3"/>
    <p:sldId id="287" r:id="rId4"/>
    <p:sldId id="297" r:id="rId5"/>
    <p:sldId id="288" r:id="rId6"/>
    <p:sldId id="289" r:id="rId7"/>
    <p:sldId id="290" r:id="rId8"/>
    <p:sldId id="291" r:id="rId9"/>
    <p:sldId id="292" r:id="rId10"/>
    <p:sldId id="293" r:id="rId11"/>
    <p:sldId id="294" r:id="rId12"/>
    <p:sldId id="295" r:id="rId13"/>
    <p:sldId id="296" r:id="rId14"/>
    <p:sldId id="298" r:id="rId15"/>
    <p:sldId id="306" r:id="rId16"/>
    <p:sldId id="300" r:id="rId17"/>
    <p:sldId id="301" r:id="rId18"/>
    <p:sldId id="302" r:id="rId19"/>
    <p:sldId id="303" r:id="rId20"/>
    <p:sldId id="304" r:id="rId21"/>
    <p:sldId id="305" r:id="rId22"/>
    <p:sldId id="299" r:id="rId23"/>
    <p:sldId id="307" r:id="rId24"/>
    <p:sldId id="308" r:id="rId25"/>
    <p:sldId id="320" r:id="rId26"/>
    <p:sldId id="321" r:id="rId27"/>
    <p:sldId id="322" r:id="rId28"/>
    <p:sldId id="310" r:id="rId29"/>
    <p:sldId id="311" r:id="rId30"/>
    <p:sldId id="312" r:id="rId31"/>
    <p:sldId id="313" r:id="rId32"/>
    <p:sldId id="314" r:id="rId33"/>
    <p:sldId id="315" r:id="rId34"/>
    <p:sldId id="316" r:id="rId35"/>
    <p:sldId id="317" r:id="rId36"/>
    <p:sldId id="318"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40" r:id="rId50"/>
    <p:sldId id="336" r:id="rId51"/>
    <p:sldId id="337" r:id="rId52"/>
    <p:sldId id="339" r:id="rId53"/>
    <p:sldId id="319" r:id="rId54"/>
    <p:sldId id="338" r:id="rId55"/>
    <p:sldId id="341" r:id="rId56"/>
    <p:sldId id="342"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15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5F6ADF-76BE-4E67-B3A7-E4E519D3E160}" type="datetimeFigureOut">
              <a:rPr lang="en-IE" smtClean="0"/>
              <a:t>04/02/2014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028E9-9339-45F1-B423-835F58D37BA5}" type="slidenum">
              <a:rPr lang="en-IE" smtClean="0"/>
              <a:t>‹#›</a:t>
            </a:fld>
            <a:endParaRPr lang="en-IE"/>
          </a:p>
        </p:txBody>
      </p:sp>
    </p:spTree>
    <p:extLst>
      <p:ext uri="{BB962C8B-B14F-4D97-AF65-F5344CB8AC3E}">
        <p14:creationId xmlns:p14="http://schemas.microsoft.com/office/powerpoint/2010/main" val="106028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2E03B2F6-767C-4969-954E-2FAE380B048A}" type="slidenum">
              <a:rPr lang="en-US" altLang="en-US" sz="1200" smtClean="0">
                <a:latin typeface="Times New Roman" pitchFamily="18" charset="0"/>
              </a:rPr>
              <a:pPr eaLnBrk="1" hangingPunct="1"/>
              <a:t>16</a:t>
            </a:fld>
            <a:endParaRPr lang="en-US" altLang="en-US" sz="120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5942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C15734A6-F4EF-4DC4-978B-52DC78D60A43}" type="slidenum">
              <a:rPr lang="en-US" altLang="en-US" sz="1200" smtClean="0">
                <a:latin typeface="Times New Roman" pitchFamily="18" charset="0"/>
              </a:rPr>
              <a:pPr eaLnBrk="1" hangingPunct="1"/>
              <a:t>31</a:t>
            </a:fld>
            <a:endParaRPr lang="en-US" altLang="en-US" sz="1200"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1225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8596A78-0906-43FF-96A9-5DC7B4611786}" type="slidenum">
              <a:rPr lang="en-US" altLang="en-US" sz="1200" smtClean="0">
                <a:latin typeface="Times New Roman" pitchFamily="18" charset="0"/>
              </a:rPr>
              <a:pPr eaLnBrk="1" hangingPunct="1"/>
              <a:t>32</a:t>
            </a:fld>
            <a:endParaRPr lang="en-US" altLang="en-US" sz="1200" smtClean="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5346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1C65C11-4058-4651-BAAD-F4A0D22C81C9}" type="slidenum">
              <a:rPr lang="en-US" altLang="en-US" sz="1200" smtClean="0">
                <a:latin typeface="Times New Roman" pitchFamily="18" charset="0"/>
              </a:rPr>
              <a:pPr eaLnBrk="1" hangingPunct="1"/>
              <a:t>33</a:t>
            </a:fld>
            <a:endParaRPr lang="en-US" altLang="en-US" sz="1200" smtClean="0">
              <a:latin typeface="Times New Roman"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2112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B81CF989-6A21-43C4-A10B-C3643BB06521}" type="slidenum">
              <a:rPr lang="en-US" altLang="en-US" sz="1200" smtClean="0">
                <a:latin typeface="Times New Roman" pitchFamily="18" charset="0"/>
              </a:rPr>
              <a:pPr eaLnBrk="1" hangingPunct="1"/>
              <a:t>35</a:t>
            </a:fld>
            <a:endParaRPr lang="en-US" altLang="en-US" sz="1200" smtClean="0">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26874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36E7B897-DC35-4094-BEA0-E5711E91CDAF}" type="slidenum">
              <a:rPr lang="en-US" altLang="en-US" sz="1200" smtClean="0">
                <a:latin typeface="Times New Roman" pitchFamily="18" charset="0"/>
              </a:rPr>
              <a:pPr eaLnBrk="1" hangingPunct="1"/>
              <a:t>36</a:t>
            </a:fld>
            <a:endParaRPr lang="en-US" altLang="en-US" sz="1200" smtClean="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2327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D037AC8E-EBD5-47E9-B4BD-01EAEA744121}" type="slidenum">
              <a:rPr lang="en-US" altLang="en-US" sz="1200" b="0" smtClean="0">
                <a:latin typeface="Times New Roman" pitchFamily="18" charset="0"/>
              </a:rPr>
              <a:pPr eaLnBrk="1" hangingPunct="1"/>
              <a:t>37</a:t>
            </a:fld>
            <a:endParaRPr lang="en-US" altLang="en-US" sz="1200" b="0" smtClean="0">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2119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15D4CB3-416E-425A-85CA-5CB58041C534}" type="slidenum">
              <a:rPr lang="en-US" altLang="en-US" sz="1200" b="0" smtClean="0">
                <a:latin typeface="Times New Roman" pitchFamily="18" charset="0"/>
              </a:rPr>
              <a:pPr eaLnBrk="1" hangingPunct="1"/>
              <a:t>38</a:t>
            </a:fld>
            <a:endParaRPr lang="en-US" altLang="en-US" sz="1200" b="0" smtClean="0">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92091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B0C9AAB-3782-4528-9808-257835BCBD3B}" type="slidenum">
              <a:rPr lang="en-US" altLang="en-US" sz="1200" b="0" smtClean="0">
                <a:latin typeface="Times New Roman" pitchFamily="18" charset="0"/>
              </a:rPr>
              <a:pPr eaLnBrk="1" hangingPunct="1"/>
              <a:t>39</a:t>
            </a:fld>
            <a:endParaRPr lang="en-US" altLang="en-US" sz="1200" b="0" smtClean="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2470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8F4FDE36-331F-45E2-B1F1-1BDAFA62E09A}" type="slidenum">
              <a:rPr lang="en-US" altLang="en-US" sz="1200" b="0" smtClean="0">
                <a:latin typeface="Times New Roman" pitchFamily="18" charset="0"/>
              </a:rPr>
              <a:pPr eaLnBrk="1" hangingPunct="1"/>
              <a:t>40</a:t>
            </a:fld>
            <a:endParaRPr lang="en-US" altLang="en-US" sz="1200" b="0" smtClean="0">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9105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15121FB-FCA5-418E-AD3D-3510AD3D8131}" type="slidenum">
              <a:rPr lang="en-US" altLang="en-US" sz="1200" b="0" smtClean="0">
                <a:latin typeface="Times New Roman" pitchFamily="18" charset="0"/>
              </a:rPr>
              <a:pPr eaLnBrk="1" hangingPunct="1"/>
              <a:t>41</a:t>
            </a:fld>
            <a:endParaRPr lang="en-US" altLang="en-US" sz="1200" b="0" smtClean="0">
              <a:latin typeface="Times New Roman"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93187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5BD4809-02C9-46F5-8AEF-84CD170B51B9}" type="slidenum">
              <a:rPr lang="en-US" altLang="en-US" sz="1200" smtClean="0">
                <a:latin typeface="Times New Roman" pitchFamily="18" charset="0"/>
              </a:rPr>
              <a:pPr eaLnBrk="1" hangingPunct="1"/>
              <a:t>17</a:t>
            </a:fld>
            <a:endParaRPr lang="en-US" altLang="en-US" sz="1200" smtClean="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8429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004EF266-2B0B-4F2A-A39B-B3E0AC7A4617}" type="slidenum">
              <a:rPr lang="en-US" altLang="en-US" sz="1200" b="0" smtClean="0">
                <a:latin typeface="Times New Roman" pitchFamily="18" charset="0"/>
              </a:rPr>
              <a:pPr eaLnBrk="1" hangingPunct="1"/>
              <a:t>42</a:t>
            </a:fld>
            <a:endParaRPr lang="en-US" altLang="en-US" sz="1200" b="0" smtClean="0">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4787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85DDF8F-8706-4E9B-87D1-71DA44CB517B}" type="slidenum">
              <a:rPr lang="en-US" altLang="en-US" sz="1200" b="0" smtClean="0">
                <a:latin typeface="Times New Roman" pitchFamily="18" charset="0"/>
              </a:rPr>
              <a:pPr eaLnBrk="1" hangingPunct="1"/>
              <a:t>43</a:t>
            </a:fld>
            <a:endParaRPr lang="en-US" altLang="en-US" sz="1200" b="0" smtClean="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81646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20CB1E67-C71A-4D01-87F7-5EA8BBCAD37D}" type="slidenum">
              <a:rPr lang="en-US" altLang="en-US" sz="1200" b="0" smtClean="0">
                <a:latin typeface="Times New Roman" pitchFamily="18" charset="0"/>
              </a:rPr>
              <a:pPr eaLnBrk="1" hangingPunct="1"/>
              <a:t>44</a:t>
            </a:fld>
            <a:endParaRPr lang="en-US" altLang="en-US" sz="1200" b="0" smtClean="0">
              <a:latin typeface="Times New Roman"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2442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834E22D-9D9D-4A72-B974-FEB508E13669}" type="slidenum">
              <a:rPr lang="en-US" altLang="en-US" sz="1200" b="0" smtClean="0">
                <a:latin typeface="Times New Roman" pitchFamily="18" charset="0"/>
              </a:rPr>
              <a:pPr eaLnBrk="1" hangingPunct="1"/>
              <a:t>45</a:t>
            </a:fld>
            <a:endParaRPr lang="en-US" altLang="en-US" sz="1200" b="0" smtClean="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695568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F834792D-9930-456B-91F1-70A1EEA1C4CB}" type="slidenum">
              <a:rPr lang="en-US" altLang="en-US" sz="1200" b="0" smtClean="0">
                <a:latin typeface="Times New Roman" pitchFamily="18" charset="0"/>
              </a:rPr>
              <a:pPr eaLnBrk="1" hangingPunct="1"/>
              <a:t>46</a:t>
            </a:fld>
            <a:endParaRPr lang="en-US" altLang="en-US" sz="1200" b="0" smtClean="0">
              <a:latin typeface="Times New Roman"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23840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B72B9A2E-CC25-4791-BEAE-AF2338F6917D}" type="slidenum">
              <a:rPr lang="en-US" altLang="en-US" sz="1200" b="0" smtClean="0">
                <a:latin typeface="Times New Roman" pitchFamily="18" charset="0"/>
              </a:rPr>
              <a:pPr eaLnBrk="1" hangingPunct="1"/>
              <a:t>47</a:t>
            </a:fld>
            <a:endParaRPr lang="en-US" altLang="en-US" sz="1200" b="0" smtClean="0">
              <a:latin typeface="Times New Roman"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74345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DB5CC7A-0EBA-4D62-A301-8389D33D6153}" type="slidenum">
              <a:rPr lang="en-US" altLang="en-US" sz="1200" b="0" smtClean="0">
                <a:latin typeface="Times New Roman" pitchFamily="18" charset="0"/>
              </a:rPr>
              <a:pPr eaLnBrk="1" hangingPunct="1"/>
              <a:t>48</a:t>
            </a:fld>
            <a:endParaRPr lang="en-US" altLang="en-US" sz="1200" b="0" smtClean="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6286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A86AB8F2-A866-4E65-A646-2E8E13A3C819}" type="slidenum">
              <a:rPr lang="en-US" altLang="en-US" sz="1200" b="0" smtClean="0">
                <a:latin typeface="Times New Roman" pitchFamily="18" charset="0"/>
              </a:rPr>
              <a:pPr eaLnBrk="1" hangingPunct="1"/>
              <a:t>49</a:t>
            </a:fld>
            <a:endParaRPr lang="en-US" altLang="en-US" sz="1200" b="0" smtClean="0">
              <a:latin typeface="Times New Roman"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8150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B1AA5A1-7867-4809-928F-00C397BA21BE}" type="slidenum">
              <a:rPr lang="en-US" altLang="en-US" sz="1200" b="0" smtClean="0">
                <a:latin typeface="Times New Roman" pitchFamily="18" charset="0"/>
              </a:rPr>
              <a:pPr eaLnBrk="1" hangingPunct="1"/>
              <a:t>50</a:t>
            </a:fld>
            <a:endParaRPr lang="en-US" altLang="en-US" sz="1200" b="0" smtClean="0">
              <a:latin typeface="Times New Roman"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36096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623408-F2B4-4B19-A472-4ACA66613AD6}" type="slidenum">
              <a:rPr lang="en-US" altLang="en-US" sz="1200" b="0" smtClean="0">
                <a:latin typeface="Times New Roman" pitchFamily="18" charset="0"/>
              </a:rPr>
              <a:pPr eaLnBrk="1" hangingPunct="1"/>
              <a:t>51</a:t>
            </a:fld>
            <a:endParaRPr lang="en-US" altLang="en-US" sz="1200" b="0" smtClean="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26741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1DF2B592-9E6C-4621-ADB0-1B7C774B1712}" type="slidenum">
              <a:rPr lang="en-US" altLang="en-US" sz="1200" smtClean="0">
                <a:latin typeface="Times New Roman" pitchFamily="18" charset="0"/>
              </a:rPr>
              <a:pPr eaLnBrk="1" hangingPunct="1"/>
              <a:t>18</a:t>
            </a:fld>
            <a:endParaRPr lang="en-US" altLang="en-US" sz="1200" smtClean="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90570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EB8052-B600-484A-A595-B21FB010B5DF}" type="slidenum">
              <a:rPr lang="en-US" altLang="en-US" sz="1200" b="0" smtClean="0">
                <a:latin typeface="Times New Roman" pitchFamily="18" charset="0"/>
              </a:rPr>
              <a:pPr eaLnBrk="1" hangingPunct="1"/>
              <a:t>52</a:t>
            </a:fld>
            <a:endParaRPr lang="en-US" altLang="en-US" sz="1200" b="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939660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7E1563FE-0BE3-478F-B08A-2B3618D2E5F4}" type="slidenum">
              <a:rPr lang="en-US" altLang="en-US" sz="1200" smtClean="0">
                <a:latin typeface="Times New Roman" pitchFamily="18" charset="0"/>
              </a:rPr>
              <a:pPr eaLnBrk="1" hangingPunct="1"/>
              <a:t>53</a:t>
            </a:fld>
            <a:endParaRPr lang="en-US" altLang="en-US" sz="1200" smtClean="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85829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9EB632C8-5C2F-42B0-AADF-615DBAEFECEF}" type="slidenum">
              <a:rPr lang="en-US" altLang="en-US" sz="1200" b="0" smtClean="0">
                <a:latin typeface="Times New Roman" pitchFamily="18" charset="0"/>
              </a:rPr>
              <a:pPr eaLnBrk="1" hangingPunct="1"/>
              <a:t>54</a:t>
            </a:fld>
            <a:endParaRPr lang="en-US" altLang="en-US" sz="1200" b="0" smtClean="0">
              <a:latin typeface="Times New Roman"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34208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EF49545-4E72-4E33-8E9D-7979FE068AA1}" type="slidenum">
              <a:rPr lang="en-US" altLang="en-US" sz="1200" smtClean="0">
                <a:latin typeface="Times New Roman" pitchFamily="18" charset="0"/>
              </a:rPr>
              <a:pPr eaLnBrk="1" hangingPunct="1"/>
              <a:t>25</a:t>
            </a:fld>
            <a:endParaRPr lang="en-US" altLang="en-US" sz="1200" smtClean="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9769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26D08BE-5B6F-4210-9279-860281CCB4E7}" type="slidenum">
              <a:rPr lang="en-US" altLang="en-US" sz="1200" smtClean="0">
                <a:latin typeface="Times New Roman" pitchFamily="18" charset="0"/>
              </a:rPr>
              <a:pPr eaLnBrk="1" hangingPunct="1"/>
              <a:t>26</a:t>
            </a:fld>
            <a:endParaRPr lang="en-US" altLang="en-US" sz="1200" smtClean="0">
              <a:latin typeface="Times New Roman" pitchFamily="18" charset="0"/>
            </a:endParaRPr>
          </a:p>
        </p:txBody>
      </p:sp>
      <p:sp>
        <p:nvSpPr>
          <p:cNvPr id="60419" name="Rectangle 2"/>
          <p:cNvSpPr>
            <a:spLocks noChangeArrowheads="1"/>
          </p:cNvSpPr>
          <p:nvPr/>
        </p:nvSpPr>
        <p:spPr bwMode="auto">
          <a:xfrm>
            <a:off x="3853590" y="0"/>
            <a:ext cx="2944085"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0" name="Rectangle 3"/>
          <p:cNvSpPr>
            <a:spLocks noChangeArrowheads="1"/>
          </p:cNvSpPr>
          <p:nvPr/>
        </p:nvSpPr>
        <p:spPr bwMode="auto">
          <a:xfrm>
            <a:off x="3853590" y="9380201"/>
            <a:ext cx="2944085"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1" name="Rectangle 4"/>
          <p:cNvSpPr>
            <a:spLocks noChangeArrowheads="1"/>
          </p:cNvSpPr>
          <p:nvPr/>
        </p:nvSpPr>
        <p:spPr bwMode="auto">
          <a:xfrm>
            <a:off x="1" y="9380201"/>
            <a:ext cx="2944086"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2" name="Rectangle 5"/>
          <p:cNvSpPr>
            <a:spLocks noChangeArrowheads="1"/>
          </p:cNvSpPr>
          <p:nvPr/>
        </p:nvSpPr>
        <p:spPr bwMode="auto">
          <a:xfrm>
            <a:off x="1" y="0"/>
            <a:ext cx="2944086"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3" name="Rectangle 6"/>
          <p:cNvSpPr>
            <a:spLocks noChangeArrowheads="1"/>
          </p:cNvSpPr>
          <p:nvPr/>
        </p:nvSpPr>
        <p:spPr bwMode="auto">
          <a:xfrm>
            <a:off x="3853590" y="8431"/>
            <a:ext cx="2944085"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4" name="Rectangle 7"/>
          <p:cNvSpPr>
            <a:spLocks noChangeArrowheads="1"/>
          </p:cNvSpPr>
          <p:nvPr/>
        </p:nvSpPr>
        <p:spPr bwMode="auto">
          <a:xfrm>
            <a:off x="3853590" y="9400435"/>
            <a:ext cx="2944085"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5" name="Rectangle 8"/>
          <p:cNvSpPr>
            <a:spLocks noChangeArrowheads="1"/>
          </p:cNvSpPr>
          <p:nvPr/>
        </p:nvSpPr>
        <p:spPr bwMode="auto">
          <a:xfrm>
            <a:off x="1" y="9400435"/>
            <a:ext cx="2944086"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6" name="Rectangle 9"/>
          <p:cNvSpPr>
            <a:spLocks noChangeArrowheads="1"/>
          </p:cNvSpPr>
          <p:nvPr/>
        </p:nvSpPr>
        <p:spPr bwMode="auto">
          <a:xfrm>
            <a:off x="1" y="8431"/>
            <a:ext cx="2944086"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7" name="Rectangle 10"/>
          <p:cNvSpPr>
            <a:spLocks noGrp="1" noRot="1" noChangeAspect="1" noChangeArrowheads="1" noTextEdit="1"/>
          </p:cNvSpPr>
          <p:nvPr>
            <p:ph type="sldImg"/>
          </p:nvPr>
        </p:nvSpPr>
        <p:spPr>
          <a:xfrm>
            <a:off x="939800" y="747713"/>
            <a:ext cx="4918075" cy="3689350"/>
          </a:xfrm>
          <a:ln w="12700" cap="flat">
            <a:solidFill>
              <a:schemeClr val="tx1"/>
            </a:solidFill>
          </a:ln>
        </p:spPr>
      </p:sp>
      <p:sp>
        <p:nvSpPr>
          <p:cNvPr id="60428" name="Rectangle 11"/>
          <p:cNvSpPr>
            <a:spLocks noGrp="1" noChangeArrowheads="1"/>
          </p:cNvSpPr>
          <p:nvPr>
            <p:ph type="body" idx="1"/>
          </p:nvPr>
        </p:nvSpPr>
        <p:spPr>
          <a:xfrm>
            <a:off x="906357" y="4690944"/>
            <a:ext cx="4984962" cy="4158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en-US" altLang="en-US" smtClean="0"/>
          </a:p>
        </p:txBody>
      </p:sp>
    </p:spTree>
    <p:extLst>
      <p:ext uri="{BB962C8B-B14F-4D97-AF65-F5344CB8AC3E}">
        <p14:creationId xmlns:p14="http://schemas.microsoft.com/office/powerpoint/2010/main" val="139530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A00BC8FB-F1DB-4B3F-B8FE-A15227D62269}" type="slidenum">
              <a:rPr lang="en-US" altLang="en-US" sz="1200" smtClean="0">
                <a:latin typeface="Times New Roman" pitchFamily="18" charset="0"/>
              </a:rPr>
              <a:pPr eaLnBrk="1" hangingPunct="1"/>
              <a:t>27</a:t>
            </a:fld>
            <a:endParaRPr lang="en-US" altLang="en-US" sz="1200" smtClean="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002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FD77DC8-80B1-44B3-8402-07ECB8711B1F}" type="slidenum">
              <a:rPr lang="en-US" altLang="en-US" sz="1200" smtClean="0">
                <a:latin typeface="Times New Roman" pitchFamily="18" charset="0"/>
              </a:rPr>
              <a:pPr eaLnBrk="1" hangingPunct="1"/>
              <a:t>28</a:t>
            </a:fld>
            <a:endParaRPr lang="en-US" altLang="en-US" sz="1200" smtClean="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99490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B1B8633-2534-4BE0-86FC-D2F72F67BADD}" type="slidenum">
              <a:rPr lang="en-US" altLang="en-US" sz="1200" smtClean="0">
                <a:latin typeface="Times New Roman" pitchFamily="18" charset="0"/>
              </a:rPr>
              <a:pPr eaLnBrk="1" hangingPunct="1"/>
              <a:t>29</a:t>
            </a:fld>
            <a:endParaRPr lang="en-US" altLang="en-US" sz="1200" smtClean="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5017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D04ED24-F867-4C83-808F-038A0FC6EB34}" type="slidenum">
              <a:rPr lang="en-US" altLang="en-US" sz="1200" smtClean="0">
                <a:latin typeface="Times New Roman" pitchFamily="18" charset="0"/>
              </a:rPr>
              <a:pPr eaLnBrk="1" hangingPunct="1"/>
              <a:t>30</a:t>
            </a:fld>
            <a:endParaRPr lang="en-US" altLang="en-US" sz="1200"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6038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144037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81782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499534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68"/>
          <p:cNvSpPr>
            <a:spLocks noGrp="1" noChangeArrowheads="1"/>
          </p:cNvSpPr>
          <p:nvPr>
            <p:ph type="dt" sz="half" idx="10"/>
          </p:nvPr>
        </p:nvSpPr>
        <p:spPr>
          <a:ln/>
        </p:spPr>
        <p:txBody>
          <a:bodyPr/>
          <a:lstStyle>
            <a:lvl1pPr>
              <a:defRPr/>
            </a:lvl1pPr>
          </a:lstStyle>
          <a:p>
            <a:pPr>
              <a:defRPr/>
            </a:pPr>
            <a:endParaRPr lang="en-IE"/>
          </a:p>
        </p:txBody>
      </p:sp>
      <p:sp>
        <p:nvSpPr>
          <p:cNvPr id="6" name="Rectangle 69"/>
          <p:cNvSpPr>
            <a:spLocks noGrp="1" noChangeArrowheads="1"/>
          </p:cNvSpPr>
          <p:nvPr>
            <p:ph type="ftr" sz="quarter" idx="11"/>
          </p:nvPr>
        </p:nvSpPr>
        <p:spPr>
          <a:ln/>
        </p:spPr>
        <p:txBody>
          <a:bodyPr/>
          <a:lstStyle>
            <a:lvl1pPr>
              <a:defRPr/>
            </a:lvl1pPr>
          </a:lstStyle>
          <a:p>
            <a:pPr>
              <a:defRPr/>
            </a:pPr>
            <a:endParaRPr lang="en-IE"/>
          </a:p>
        </p:txBody>
      </p:sp>
      <p:sp>
        <p:nvSpPr>
          <p:cNvPr id="7" name="Rectangle 70"/>
          <p:cNvSpPr>
            <a:spLocks noGrp="1" noChangeArrowheads="1"/>
          </p:cNvSpPr>
          <p:nvPr>
            <p:ph type="sldNum" sz="quarter" idx="12"/>
          </p:nvPr>
        </p:nvSpPr>
        <p:spPr>
          <a:ln/>
        </p:spPr>
        <p:txBody>
          <a:bodyPr/>
          <a:lstStyle>
            <a:lvl1pPr>
              <a:defRPr/>
            </a:lvl1pPr>
          </a:lstStyle>
          <a:p>
            <a:pPr>
              <a:defRPr/>
            </a:pPr>
            <a:fld id="{3029E16F-8073-4D77-B121-55606F338456}" type="slidenum">
              <a:rPr lang="en-IE"/>
              <a:pPr>
                <a:defRPr/>
              </a:pPr>
              <a:t>‹#›</a:t>
            </a:fld>
            <a:endParaRPr lang="en-IE"/>
          </a:p>
        </p:txBody>
      </p:sp>
    </p:spTree>
    <p:extLst>
      <p:ext uri="{BB962C8B-B14F-4D97-AF65-F5344CB8AC3E}">
        <p14:creationId xmlns:p14="http://schemas.microsoft.com/office/powerpoint/2010/main" val="3486654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Chart Placeholder 2"/>
          <p:cNvSpPr>
            <a:spLocks noGrp="1"/>
          </p:cNvSpPr>
          <p:nvPr>
            <p:ph type="chart" idx="1"/>
          </p:nvPr>
        </p:nvSpPr>
        <p:spPr>
          <a:xfrm>
            <a:off x="838200" y="1905000"/>
            <a:ext cx="7772400" cy="4114800"/>
          </a:xfrm>
        </p:spPr>
        <p:txBody>
          <a:bodyPr/>
          <a:lstStyle/>
          <a:p>
            <a:pPr lvl="0"/>
            <a:endParaRPr lang="en-IE" noProof="0" smtClean="0"/>
          </a:p>
        </p:txBody>
      </p:sp>
      <p:sp>
        <p:nvSpPr>
          <p:cNvPr id="4" name="Rectangle 68"/>
          <p:cNvSpPr>
            <a:spLocks noGrp="1" noChangeArrowheads="1"/>
          </p:cNvSpPr>
          <p:nvPr>
            <p:ph type="dt" sz="half" idx="10"/>
          </p:nvPr>
        </p:nvSpPr>
        <p:spPr>
          <a:ln/>
        </p:spPr>
        <p:txBody>
          <a:bodyPr/>
          <a:lstStyle>
            <a:lvl1pPr>
              <a:defRPr/>
            </a:lvl1pPr>
          </a:lstStyle>
          <a:p>
            <a:pPr>
              <a:defRPr/>
            </a:pPr>
            <a:endParaRPr lang="en-IE"/>
          </a:p>
        </p:txBody>
      </p:sp>
      <p:sp>
        <p:nvSpPr>
          <p:cNvPr id="5" name="Rectangle 69"/>
          <p:cNvSpPr>
            <a:spLocks noGrp="1" noChangeArrowheads="1"/>
          </p:cNvSpPr>
          <p:nvPr>
            <p:ph type="ftr" sz="quarter" idx="11"/>
          </p:nvPr>
        </p:nvSpPr>
        <p:spPr>
          <a:ln/>
        </p:spPr>
        <p:txBody>
          <a:bodyPr/>
          <a:lstStyle>
            <a:lvl1pPr>
              <a:defRPr/>
            </a:lvl1pPr>
          </a:lstStyle>
          <a:p>
            <a:pPr>
              <a:defRPr/>
            </a:pPr>
            <a:endParaRPr lang="en-IE"/>
          </a:p>
        </p:txBody>
      </p:sp>
      <p:sp>
        <p:nvSpPr>
          <p:cNvPr id="6" name="Rectangle 70"/>
          <p:cNvSpPr>
            <a:spLocks noGrp="1" noChangeArrowheads="1"/>
          </p:cNvSpPr>
          <p:nvPr>
            <p:ph type="sldNum" sz="quarter" idx="12"/>
          </p:nvPr>
        </p:nvSpPr>
        <p:spPr>
          <a:ln/>
        </p:spPr>
        <p:txBody>
          <a:bodyPr/>
          <a:lstStyle>
            <a:lvl1pPr>
              <a:defRPr/>
            </a:lvl1pPr>
          </a:lstStyle>
          <a:p>
            <a:pPr>
              <a:defRPr/>
            </a:pPr>
            <a:fld id="{690E4DC5-94F4-4613-8E75-1F52213EB809}" type="slidenum">
              <a:rPr lang="en-IE"/>
              <a:pPr>
                <a:defRPr/>
              </a:pPr>
              <a:t>‹#›</a:t>
            </a:fld>
            <a:endParaRPr lang="en-IE"/>
          </a:p>
        </p:txBody>
      </p:sp>
    </p:spTree>
    <p:extLst>
      <p:ext uri="{BB962C8B-B14F-4D97-AF65-F5344CB8AC3E}">
        <p14:creationId xmlns:p14="http://schemas.microsoft.com/office/powerpoint/2010/main" val="1714750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quarter" idx="2"/>
          </p:nvPr>
        </p:nvSpPr>
        <p:spPr>
          <a:xfrm>
            <a:off x="48006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Content Placeholder 4"/>
          <p:cNvSpPr>
            <a:spLocks noGrp="1"/>
          </p:cNvSpPr>
          <p:nvPr>
            <p:ph sz="quarter" idx="3"/>
          </p:nvPr>
        </p:nvSpPr>
        <p:spPr>
          <a:xfrm>
            <a:off x="48006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Rectangle 68"/>
          <p:cNvSpPr>
            <a:spLocks noGrp="1" noChangeArrowheads="1"/>
          </p:cNvSpPr>
          <p:nvPr>
            <p:ph type="dt" sz="half" idx="10"/>
          </p:nvPr>
        </p:nvSpPr>
        <p:spPr>
          <a:ln/>
        </p:spPr>
        <p:txBody>
          <a:bodyPr/>
          <a:lstStyle>
            <a:lvl1pPr>
              <a:defRPr/>
            </a:lvl1pPr>
          </a:lstStyle>
          <a:p>
            <a:pPr>
              <a:defRPr/>
            </a:pPr>
            <a:endParaRPr lang="en-IE"/>
          </a:p>
        </p:txBody>
      </p:sp>
      <p:sp>
        <p:nvSpPr>
          <p:cNvPr id="7" name="Rectangle 69"/>
          <p:cNvSpPr>
            <a:spLocks noGrp="1" noChangeArrowheads="1"/>
          </p:cNvSpPr>
          <p:nvPr>
            <p:ph type="ftr" sz="quarter" idx="11"/>
          </p:nvPr>
        </p:nvSpPr>
        <p:spPr>
          <a:ln/>
        </p:spPr>
        <p:txBody>
          <a:bodyPr/>
          <a:lstStyle>
            <a:lvl1pPr>
              <a:defRPr/>
            </a:lvl1pPr>
          </a:lstStyle>
          <a:p>
            <a:pPr>
              <a:defRPr/>
            </a:pPr>
            <a:endParaRPr lang="en-IE"/>
          </a:p>
        </p:txBody>
      </p:sp>
      <p:sp>
        <p:nvSpPr>
          <p:cNvPr id="8" name="Rectangle 70"/>
          <p:cNvSpPr>
            <a:spLocks noGrp="1" noChangeArrowheads="1"/>
          </p:cNvSpPr>
          <p:nvPr>
            <p:ph type="sldNum" sz="quarter" idx="12"/>
          </p:nvPr>
        </p:nvSpPr>
        <p:spPr>
          <a:ln/>
        </p:spPr>
        <p:txBody>
          <a:bodyPr/>
          <a:lstStyle>
            <a:lvl1pPr>
              <a:defRPr/>
            </a:lvl1pPr>
          </a:lstStyle>
          <a:p>
            <a:pPr>
              <a:defRPr/>
            </a:pPr>
            <a:fld id="{0B224F7A-A295-4CDE-B399-A7FBE6A93E05}" type="slidenum">
              <a:rPr lang="en-IE"/>
              <a:pPr>
                <a:defRPr/>
              </a:pPr>
              <a:t>‹#›</a:t>
            </a:fld>
            <a:endParaRPr lang="en-IE"/>
          </a:p>
        </p:txBody>
      </p:sp>
    </p:spTree>
    <p:extLst>
      <p:ext uri="{BB962C8B-B14F-4D97-AF65-F5344CB8AC3E}">
        <p14:creationId xmlns:p14="http://schemas.microsoft.com/office/powerpoint/2010/main" val="8062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886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93970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6FA70D29-463A-43D6-BBEF-693D30580A1C}" type="datetimeFigureOut">
              <a:rPr lang="en-IE" smtClean="0"/>
              <a:t>04/02/2014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395548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6FA70D29-463A-43D6-BBEF-693D30580A1C}" type="datetimeFigureOut">
              <a:rPr lang="en-IE" smtClean="0"/>
              <a:t>04/02/2014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344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6FA70D29-463A-43D6-BBEF-693D30580A1C}" type="datetimeFigureOut">
              <a:rPr lang="en-IE" smtClean="0"/>
              <a:t>04/02/2014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73426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70D29-463A-43D6-BBEF-693D30580A1C}" type="datetimeFigureOut">
              <a:rPr lang="en-IE" smtClean="0"/>
              <a:t>04/02/2014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75671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04/02/2014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5975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04/02/2014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4928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70D29-463A-43D6-BBEF-693D30580A1C}" type="datetimeFigureOut">
              <a:rPr lang="en-IE" smtClean="0"/>
              <a:t>04/02/2014</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68B42-E6DC-4617-A539-0AE1AB06E68E}" type="slidenum">
              <a:rPr lang="en-IE" smtClean="0"/>
              <a:t>‹#›</a:t>
            </a:fld>
            <a:endParaRPr lang="en-IE"/>
          </a:p>
        </p:txBody>
      </p:sp>
      <p:pic>
        <p:nvPicPr>
          <p:cNvPr id="7" name="Picture 2" descr="C:\Users\Bryan\Desktop\MMUG\CS.DIT2.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499992" y="5719526"/>
            <a:ext cx="1800200" cy="1237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dit.ie/media/logo/DIT_logocol.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203848" y="5951008"/>
            <a:ext cx="792088" cy="7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6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msysgit.github.io/" TargetMode="External"/><Relationship Id="rId2" Type="http://schemas.openxmlformats.org/officeDocument/2006/relationships/hyperlink" Target="http://unity3d.com/" TargetMode="External"/><Relationship Id="rId1" Type="http://schemas.openxmlformats.org/officeDocument/2006/relationships/slideLayout" Target="../slideLayouts/slideLayout2.xml"/><Relationship Id="rId4" Type="http://schemas.openxmlformats.org/officeDocument/2006/relationships/hyperlink" Target="http://gitcredentialstore.codeplex.com/"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ocs.unity3d.com/Documentation/ScriptReference/Mathf.Deg2Rad.html" TargetMode="External"/><Relationship Id="rId2" Type="http://schemas.openxmlformats.org/officeDocument/2006/relationships/hyperlink" Target="http://docs.unity3d.com/Documentation/ScriptReference/Mathf.html" TargetMode="External"/><Relationship Id="rId1" Type="http://schemas.openxmlformats.org/officeDocument/2006/relationships/slideLayout" Target="../slideLayouts/slideLayout2.xml"/><Relationship Id="rId4" Type="http://schemas.openxmlformats.org/officeDocument/2006/relationships/hyperlink" Target="http://docs.unity3d.com/Documentation/ScriptReference/Mathf.Rad2De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physics.uoguelph.ca/tutorials/vectors/vector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kooter500/XNA-3D-Steering-Behaviours-for-Space-Ships" TargetMode="External"/><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 Id="rId4" Type="http://schemas.openxmlformats.org/officeDocument/2006/relationships/hyperlink" Target="https://github.com/skooter500/UnitySteeringBehaviour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0.e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TkehS8EH2WQ" TargetMode="External"/><Relationship Id="rId2" Type="http://schemas.openxmlformats.org/officeDocument/2006/relationships/hyperlink" Target="http://www.youtube.com/watch?v=GdYAzGS0evA"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Game AI</a:t>
            </a:r>
            <a:br>
              <a:rPr lang="en-IE" dirty="0" smtClean="0"/>
            </a:br>
            <a:r>
              <a:rPr lang="en-IE" dirty="0" smtClean="0"/>
              <a:t>(Game Engines 2)</a:t>
            </a:r>
            <a:endParaRPr lang="en-IE" dirty="0"/>
          </a:p>
        </p:txBody>
      </p:sp>
      <p:sp>
        <p:nvSpPr>
          <p:cNvPr id="3" name="Subtitle 2"/>
          <p:cNvSpPr>
            <a:spLocks noGrp="1"/>
          </p:cNvSpPr>
          <p:nvPr>
            <p:ph type="subTitle" idx="1"/>
          </p:nvPr>
        </p:nvSpPr>
        <p:spPr/>
        <p:txBody>
          <a:bodyPr/>
          <a:lstStyle/>
          <a:p>
            <a:r>
              <a:rPr lang="en-IE" dirty="0" smtClean="0"/>
              <a:t>Dr Bryan Duggan</a:t>
            </a:r>
          </a:p>
          <a:p>
            <a:r>
              <a:rPr lang="en-IE" dirty="0" smtClean="0"/>
              <a:t>Dublin Institute of Technology</a:t>
            </a:r>
            <a:endParaRPr lang="en-IE" dirty="0"/>
          </a:p>
        </p:txBody>
      </p:sp>
    </p:spTree>
    <p:extLst>
      <p:ext uri="{BB962C8B-B14F-4D97-AF65-F5344CB8AC3E}">
        <p14:creationId xmlns:p14="http://schemas.microsoft.com/office/powerpoint/2010/main" val="130222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5122" name="Picture 2" descr="http://www.accounts4sale.gr/wp-content/uploads/2013/05/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3568"/>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1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6146" name="Picture 2" descr="http://biomassart.files.wordpress.com/2011/03/seek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49834"/>
            <a:ext cx="6858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6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7170" name="Picture 2" descr="http://media.sfx.co.uk/files/2012/03/serva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4138"/>
            <a:ext cx="58102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tatic.guim.co.uk/sys-images/Media/Pix/pictures/2012/8/23/1345721709730/Blakes-7-01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2500" y="3573016"/>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3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Deliverables!</a:t>
            </a:r>
            <a:endParaRPr lang="en-IE" dirty="0"/>
          </a:p>
        </p:txBody>
      </p:sp>
      <p:sp>
        <p:nvSpPr>
          <p:cNvPr id="3" name="Content Placeholder 2"/>
          <p:cNvSpPr>
            <a:spLocks noGrp="1"/>
          </p:cNvSpPr>
          <p:nvPr>
            <p:ph idx="1"/>
          </p:nvPr>
        </p:nvSpPr>
        <p:spPr/>
        <p:txBody>
          <a:bodyPr>
            <a:normAutofit fontScale="62500" lnSpcReduction="20000"/>
          </a:bodyPr>
          <a:lstStyle/>
          <a:p>
            <a:r>
              <a:rPr lang="en-IE" dirty="0" smtClean="0"/>
              <a:t>17 Feb</a:t>
            </a:r>
          </a:p>
          <a:p>
            <a:pPr lvl="1"/>
            <a:r>
              <a:rPr lang="en-IE" dirty="0" smtClean="0"/>
              <a:t>Choose your space battle</a:t>
            </a:r>
          </a:p>
          <a:p>
            <a:pPr lvl="1"/>
            <a:r>
              <a:rPr lang="en-IE" dirty="0" smtClean="0"/>
              <a:t>Acquire your models</a:t>
            </a:r>
          </a:p>
          <a:p>
            <a:pPr lvl="1"/>
            <a:r>
              <a:rPr lang="en-IE" dirty="0" smtClean="0"/>
              <a:t>Imporred into Unity</a:t>
            </a:r>
          </a:p>
          <a:p>
            <a:pPr lvl="1"/>
            <a:r>
              <a:rPr lang="en-IE" dirty="0" smtClean="0"/>
              <a:t>Implement a path following steering behaviour</a:t>
            </a:r>
          </a:p>
          <a:p>
            <a:r>
              <a:rPr lang="en-IE" dirty="0" smtClean="0"/>
              <a:t>End of semester</a:t>
            </a:r>
          </a:p>
          <a:p>
            <a:pPr lvl="1"/>
            <a:r>
              <a:rPr lang="en-IE" dirty="0" smtClean="0"/>
              <a:t>Demo in class/YouTube video</a:t>
            </a:r>
          </a:p>
          <a:p>
            <a:pPr lvl="1"/>
            <a:r>
              <a:rPr lang="en-IE" dirty="0" smtClean="0"/>
              <a:t>Cosplay</a:t>
            </a:r>
          </a:p>
          <a:p>
            <a:pPr lvl="1"/>
            <a:r>
              <a:rPr lang="en-IE" dirty="0" smtClean="0"/>
              <a:t>Submit your github link only (must be the complete project so I can run it)</a:t>
            </a:r>
          </a:p>
          <a:p>
            <a:pPr lvl="1"/>
            <a:r>
              <a:rPr lang="en-IE" dirty="0" smtClean="0"/>
              <a:t>Through webcourses</a:t>
            </a:r>
          </a:p>
          <a:p>
            <a:r>
              <a:rPr lang="en-IE" dirty="0" smtClean="0"/>
              <a:t>Marking scheme</a:t>
            </a:r>
          </a:p>
          <a:p>
            <a:pPr lvl="1"/>
            <a:r>
              <a:rPr lang="en-IE" dirty="0" smtClean="0"/>
              <a:t>30% Complexity</a:t>
            </a:r>
          </a:p>
          <a:p>
            <a:pPr lvl="1"/>
            <a:r>
              <a:rPr lang="en-IE" dirty="0"/>
              <a:t>30% Code quality</a:t>
            </a:r>
          </a:p>
          <a:p>
            <a:pPr lvl="1"/>
            <a:r>
              <a:rPr lang="en-IE" dirty="0" smtClean="0"/>
              <a:t>20% Story</a:t>
            </a:r>
          </a:p>
          <a:p>
            <a:pPr lvl="1"/>
            <a:r>
              <a:rPr lang="en-IE" dirty="0" smtClean="0"/>
              <a:t>20% Visuals</a:t>
            </a:r>
          </a:p>
        </p:txBody>
      </p:sp>
    </p:spTree>
    <p:extLst>
      <p:ext uri="{BB962C8B-B14F-4D97-AF65-F5344CB8AC3E}">
        <p14:creationId xmlns:p14="http://schemas.microsoft.com/office/powerpoint/2010/main" val="38869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Software you will need</a:t>
            </a:r>
            <a:endParaRPr lang="en-IE" dirty="0"/>
          </a:p>
        </p:txBody>
      </p:sp>
      <p:sp>
        <p:nvSpPr>
          <p:cNvPr id="3" name="Content Placeholder 2"/>
          <p:cNvSpPr>
            <a:spLocks noGrp="1"/>
          </p:cNvSpPr>
          <p:nvPr>
            <p:ph idx="1"/>
          </p:nvPr>
        </p:nvSpPr>
        <p:spPr/>
        <p:txBody>
          <a:bodyPr>
            <a:normAutofit fontScale="85000" lnSpcReduction="20000"/>
          </a:bodyPr>
          <a:lstStyle/>
          <a:p>
            <a:r>
              <a:rPr lang="en-IE" dirty="0" smtClean="0"/>
              <a:t>Unity or C++ (BGE)</a:t>
            </a:r>
          </a:p>
          <a:p>
            <a:pPr lvl="1"/>
            <a:r>
              <a:rPr lang="en-IE" dirty="0">
                <a:hlinkClick r:id="rId2"/>
              </a:rPr>
              <a:t>http://unity3d.com</a:t>
            </a:r>
            <a:r>
              <a:rPr lang="en-IE" dirty="0" smtClean="0">
                <a:hlinkClick r:id="rId2"/>
              </a:rPr>
              <a:t>/</a:t>
            </a:r>
            <a:endParaRPr lang="en-IE" dirty="0" smtClean="0"/>
          </a:p>
          <a:p>
            <a:pPr lvl="1"/>
            <a:r>
              <a:rPr lang="en-IE" dirty="0" smtClean="0"/>
              <a:t>The free version is fine unless you want to do Oculus Rift in which case you need Unity Pro</a:t>
            </a:r>
          </a:p>
          <a:p>
            <a:r>
              <a:rPr lang="en-IE" dirty="0" smtClean="0"/>
              <a:t>Visual Studio or MonoDevelop</a:t>
            </a:r>
          </a:p>
          <a:p>
            <a:pPr lvl="1"/>
            <a:r>
              <a:rPr lang="en-IE" dirty="0" smtClean="0"/>
              <a:t>MonoDevelop comes with Unity (I prefer VS personally)</a:t>
            </a:r>
          </a:p>
          <a:p>
            <a:pPr lvl="1"/>
            <a:r>
              <a:rPr lang="en-IE" dirty="0" smtClean="0"/>
              <a:t>Get Visual Studio through Dreamspark</a:t>
            </a:r>
          </a:p>
          <a:p>
            <a:r>
              <a:rPr lang="en-IE" dirty="0" smtClean="0"/>
              <a:t>Blender</a:t>
            </a:r>
          </a:p>
          <a:p>
            <a:r>
              <a:rPr lang="en-IE" dirty="0" smtClean="0"/>
              <a:t>Git for Windows (NOT the GitHub client)</a:t>
            </a:r>
          </a:p>
          <a:p>
            <a:pPr lvl="1"/>
            <a:r>
              <a:rPr lang="en-IE" dirty="0">
                <a:hlinkClick r:id="rId3"/>
              </a:rPr>
              <a:t>http://msysgit.github.io</a:t>
            </a:r>
            <a:r>
              <a:rPr lang="en-IE" dirty="0" smtClean="0">
                <a:hlinkClick r:id="rId3"/>
              </a:rPr>
              <a:t>/</a:t>
            </a:r>
            <a:endParaRPr lang="en-IE" dirty="0" smtClean="0"/>
          </a:p>
          <a:p>
            <a:pPr lvl="1"/>
            <a:r>
              <a:rPr lang="en-IE" dirty="0">
                <a:hlinkClick r:id="rId4"/>
              </a:rPr>
              <a:t>http://gitcredentialstore.codeplex.com</a:t>
            </a:r>
            <a:r>
              <a:rPr lang="en-IE" dirty="0" smtClean="0">
                <a:hlinkClick r:id="rId4"/>
              </a:rPr>
              <a:t>/</a:t>
            </a:r>
            <a:r>
              <a:rPr lang="en-IE" dirty="0" smtClean="0"/>
              <a:t> - Password cache</a:t>
            </a:r>
          </a:p>
          <a:p>
            <a:endParaRPr lang="en-IE" dirty="0" smtClean="0"/>
          </a:p>
          <a:p>
            <a:endParaRPr lang="en-IE" dirty="0"/>
          </a:p>
        </p:txBody>
      </p:sp>
    </p:spTree>
    <p:extLst>
      <p:ext uri="{BB962C8B-B14F-4D97-AF65-F5344CB8AC3E}">
        <p14:creationId xmlns:p14="http://schemas.microsoft.com/office/powerpoint/2010/main" val="249707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Game Maths</a:t>
            </a:r>
            <a:endParaRPr lang="en-IE" dirty="0"/>
          </a:p>
        </p:txBody>
      </p:sp>
      <p:sp>
        <p:nvSpPr>
          <p:cNvPr id="3" name="Content Placeholder 2"/>
          <p:cNvSpPr>
            <a:spLocks noGrp="1"/>
          </p:cNvSpPr>
          <p:nvPr>
            <p:ph idx="1"/>
          </p:nvPr>
        </p:nvSpPr>
        <p:spPr/>
        <p:txBody>
          <a:bodyPr/>
          <a:lstStyle/>
          <a:p>
            <a:r>
              <a:rPr lang="en-IE" dirty="0" smtClean="0"/>
              <a:t>Trig</a:t>
            </a:r>
          </a:p>
          <a:p>
            <a:r>
              <a:rPr lang="en-IE" dirty="0" smtClean="0"/>
              <a:t>Vectors</a:t>
            </a:r>
          </a:p>
          <a:p>
            <a:r>
              <a:rPr lang="en-IE" dirty="0" smtClean="0"/>
              <a:t>For glm (BGE) Game Maths notes see</a:t>
            </a:r>
          </a:p>
          <a:p>
            <a:pPr lvl="1"/>
            <a:r>
              <a:rPr lang="en-IE" dirty="0">
                <a:hlinkClick r:id="rId2"/>
              </a:rPr>
              <a:t>https://</a:t>
            </a:r>
            <a:r>
              <a:rPr lang="en-IE" dirty="0" smtClean="0">
                <a:hlinkClick r:id="rId2"/>
              </a:rPr>
              <a:t>github.com/skooter500/BGE</a:t>
            </a:r>
            <a:endParaRPr lang="en-IE" dirty="0" smtClean="0"/>
          </a:p>
          <a:p>
            <a:pPr lvl="1"/>
            <a:r>
              <a:rPr lang="en-IE" dirty="0" smtClean="0"/>
              <a:t>...</a:t>
            </a:r>
            <a:endParaRPr lang="en-IE" dirty="0"/>
          </a:p>
        </p:txBody>
      </p:sp>
    </p:spTree>
    <p:extLst>
      <p:ext uri="{BB962C8B-B14F-4D97-AF65-F5344CB8AC3E}">
        <p14:creationId xmlns:p14="http://schemas.microsoft.com/office/powerpoint/2010/main" val="418791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Co-ordinate Geometry</a:t>
            </a:r>
            <a:endParaRPr lang="en-US" altLang="en-US" smtClean="0"/>
          </a:p>
        </p:txBody>
      </p:sp>
      <p:sp>
        <p:nvSpPr>
          <p:cNvPr id="20483" name="Line 4"/>
          <p:cNvSpPr>
            <a:spLocks noChangeShapeType="1"/>
          </p:cNvSpPr>
          <p:nvPr/>
        </p:nvSpPr>
        <p:spPr bwMode="auto">
          <a:xfrm>
            <a:off x="3429000" y="24384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4" name="Line 5"/>
          <p:cNvSpPr>
            <a:spLocks noChangeShapeType="1"/>
          </p:cNvSpPr>
          <p:nvPr/>
        </p:nvSpPr>
        <p:spPr bwMode="auto">
          <a:xfrm>
            <a:off x="1981200" y="3962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5" name="Line 7"/>
          <p:cNvSpPr>
            <a:spLocks noChangeShapeType="1"/>
          </p:cNvSpPr>
          <p:nvPr/>
        </p:nvSpPr>
        <p:spPr bwMode="auto">
          <a:xfrm flipH="1">
            <a:off x="4419600" y="2590800"/>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86" name="Text Box 9"/>
          <p:cNvSpPr txBox="1">
            <a:spLocks noChangeArrowheads="1"/>
          </p:cNvSpPr>
          <p:nvPr/>
        </p:nvSpPr>
        <p:spPr bwMode="auto">
          <a:xfrm>
            <a:off x="6080125" y="2319338"/>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0487" name="Text Box 10"/>
          <p:cNvSpPr txBox="1">
            <a:spLocks noChangeArrowheads="1"/>
          </p:cNvSpPr>
          <p:nvPr/>
        </p:nvSpPr>
        <p:spPr bwMode="auto">
          <a:xfrm>
            <a:off x="5089525" y="36147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0488" name="Text Box 11"/>
          <p:cNvSpPr txBox="1">
            <a:spLocks noChangeArrowheads="1"/>
          </p:cNvSpPr>
          <p:nvPr/>
        </p:nvSpPr>
        <p:spPr bwMode="auto">
          <a:xfrm>
            <a:off x="2955925" y="19383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0489" name="Text Box 12"/>
          <p:cNvSpPr txBox="1">
            <a:spLocks noChangeArrowheads="1"/>
          </p:cNvSpPr>
          <p:nvPr/>
        </p:nvSpPr>
        <p:spPr bwMode="auto">
          <a:xfrm>
            <a:off x="1966913" y="4876800"/>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0490" name="Line 14"/>
          <p:cNvSpPr>
            <a:spLocks noChangeShapeType="1"/>
          </p:cNvSpPr>
          <p:nvPr/>
        </p:nvSpPr>
        <p:spPr bwMode="auto">
          <a:xfrm flipV="1">
            <a:off x="2590800" y="2438400"/>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91" name="Text Box 15"/>
          <p:cNvSpPr txBox="1">
            <a:spLocks noChangeArrowheads="1"/>
          </p:cNvSpPr>
          <p:nvPr/>
        </p:nvSpPr>
        <p:spPr bwMode="auto">
          <a:xfrm>
            <a:off x="4891360" y="4093642"/>
            <a:ext cx="3978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dirty="0"/>
              <a:t>The Z-Axis extends from the front of the screen </a:t>
            </a:r>
            <a:r>
              <a:rPr lang="en-IE" altLang="en-US" dirty="0" smtClean="0"/>
              <a:t>(-) </a:t>
            </a:r>
            <a:r>
              <a:rPr lang="en-IE" altLang="en-US" dirty="0"/>
              <a:t>to behind the screen </a:t>
            </a:r>
            <a:r>
              <a:rPr lang="en-IE" altLang="en-US" dirty="0" smtClean="0"/>
              <a:t>(+)</a:t>
            </a:r>
            <a:endParaRPr lang="en-IE" altLang="en-US" dirty="0"/>
          </a:p>
          <a:p>
            <a:pPr eaLnBrk="1" hangingPunct="1"/>
            <a:r>
              <a:rPr lang="en-IE" altLang="en-US" dirty="0" smtClean="0"/>
              <a:t>Unity is left </a:t>
            </a:r>
            <a:r>
              <a:rPr lang="en-IE" altLang="en-US" dirty="0" smtClean="0"/>
              <a:t>handed </a:t>
            </a:r>
            <a:r>
              <a:rPr lang="en-IE" altLang="en-US" dirty="0"/>
              <a:t>co-ordinate </a:t>
            </a:r>
            <a:r>
              <a:rPr lang="en-IE" altLang="en-US" dirty="0" smtClean="0"/>
              <a:t>system</a:t>
            </a:r>
            <a:endParaRPr lang="en-US" altLang="en-US" dirty="0"/>
          </a:p>
        </p:txBody>
      </p:sp>
    </p:spTree>
    <p:extLst>
      <p:ext uri="{BB962C8B-B14F-4D97-AF65-F5344CB8AC3E}">
        <p14:creationId xmlns:p14="http://schemas.microsoft.com/office/powerpoint/2010/main" val="1540609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3500" y="79375"/>
            <a:ext cx="7772400" cy="1143000"/>
          </a:xfrm>
        </p:spPr>
        <p:txBody>
          <a:bodyPr/>
          <a:lstStyle/>
          <a:p>
            <a:pPr eaLnBrk="1" hangingPunct="1"/>
            <a:r>
              <a:rPr lang="en-IE" altLang="en-US" dirty="0" smtClean="0"/>
              <a:t>Points</a:t>
            </a:r>
            <a:endParaRPr lang="en-US" altLang="en-US" dirty="0" smtClean="0"/>
          </a:p>
        </p:txBody>
      </p:sp>
      <p:sp>
        <p:nvSpPr>
          <p:cNvPr id="21507" name="Line 3"/>
          <p:cNvSpPr>
            <a:spLocks noChangeShapeType="1"/>
          </p:cNvSpPr>
          <p:nvPr/>
        </p:nvSpPr>
        <p:spPr bwMode="auto">
          <a:xfrm>
            <a:off x="3429000" y="1069975"/>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8" name="Line 4"/>
          <p:cNvSpPr>
            <a:spLocks noChangeShapeType="1"/>
          </p:cNvSpPr>
          <p:nvPr/>
        </p:nvSpPr>
        <p:spPr bwMode="auto">
          <a:xfrm>
            <a:off x="1981200" y="2593975"/>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9" name="Line 5"/>
          <p:cNvSpPr>
            <a:spLocks noChangeShapeType="1"/>
          </p:cNvSpPr>
          <p:nvPr/>
        </p:nvSpPr>
        <p:spPr bwMode="auto">
          <a:xfrm flipH="1">
            <a:off x="4419600" y="1222375"/>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0" name="Text Box 6"/>
          <p:cNvSpPr txBox="1">
            <a:spLocks noChangeArrowheads="1"/>
          </p:cNvSpPr>
          <p:nvPr/>
        </p:nvSpPr>
        <p:spPr bwMode="auto">
          <a:xfrm>
            <a:off x="6080125" y="950913"/>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1511" name="Text Box 7"/>
          <p:cNvSpPr txBox="1">
            <a:spLocks noChangeArrowheads="1"/>
          </p:cNvSpPr>
          <p:nvPr/>
        </p:nvSpPr>
        <p:spPr bwMode="auto">
          <a:xfrm>
            <a:off x="5089525" y="22463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1512" name="Text Box 8"/>
          <p:cNvSpPr txBox="1">
            <a:spLocks noChangeArrowheads="1"/>
          </p:cNvSpPr>
          <p:nvPr/>
        </p:nvSpPr>
        <p:spPr bwMode="auto">
          <a:xfrm>
            <a:off x="2955925" y="5699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1513" name="Text Box 9"/>
          <p:cNvSpPr txBox="1">
            <a:spLocks noChangeArrowheads="1"/>
          </p:cNvSpPr>
          <p:nvPr/>
        </p:nvSpPr>
        <p:spPr bwMode="auto">
          <a:xfrm>
            <a:off x="1966913" y="3508375"/>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1514" name="Line 10"/>
          <p:cNvSpPr>
            <a:spLocks noChangeShapeType="1"/>
          </p:cNvSpPr>
          <p:nvPr/>
        </p:nvSpPr>
        <p:spPr bwMode="auto">
          <a:xfrm flipV="1">
            <a:off x="2590800" y="1069975"/>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5" name="Text Box 11"/>
          <p:cNvSpPr txBox="1">
            <a:spLocks noChangeArrowheads="1"/>
          </p:cNvSpPr>
          <p:nvPr/>
        </p:nvSpPr>
        <p:spPr bwMode="auto">
          <a:xfrm>
            <a:off x="4860925" y="3038475"/>
            <a:ext cx="39782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Points are represented by 3 numbers (x, y, z). </a:t>
            </a:r>
          </a:p>
          <a:p>
            <a:pPr eaLnBrk="1" hangingPunct="1"/>
            <a:r>
              <a:rPr lang="en-IE" altLang="en-US"/>
              <a:t>x = offset from 0 (origin) on the x axis, </a:t>
            </a:r>
          </a:p>
          <a:p>
            <a:pPr eaLnBrk="1" hangingPunct="1"/>
            <a:r>
              <a:rPr lang="en-IE" altLang="en-US"/>
              <a:t>y = offset from 0 (origin) on the y axis,</a:t>
            </a:r>
          </a:p>
          <a:p>
            <a:pPr eaLnBrk="1" hangingPunct="1"/>
            <a:r>
              <a:rPr lang="en-IE" altLang="en-US"/>
              <a:t> z = offset from 0 (origin) on the z axis</a:t>
            </a:r>
          </a:p>
          <a:p>
            <a:pPr eaLnBrk="1" hangingPunct="1"/>
            <a:r>
              <a:rPr lang="en-IE" altLang="en-US"/>
              <a:t> </a:t>
            </a:r>
            <a:endParaRPr lang="en-US" altLang="en-US"/>
          </a:p>
          <a:p>
            <a:pPr eaLnBrk="1" hangingPunct="1"/>
            <a:endParaRPr lang="en-US" altLang="en-US"/>
          </a:p>
        </p:txBody>
      </p:sp>
    </p:spTree>
    <p:extLst>
      <p:ext uri="{BB962C8B-B14F-4D97-AF65-F5344CB8AC3E}">
        <p14:creationId xmlns:p14="http://schemas.microsoft.com/office/powerpoint/2010/main" val="3149106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00137" y="304800"/>
            <a:ext cx="8229600" cy="1143000"/>
          </a:xfrm>
        </p:spPr>
        <p:txBody>
          <a:bodyPr/>
          <a:lstStyle/>
          <a:p>
            <a:pPr eaLnBrk="1" hangingPunct="1"/>
            <a:r>
              <a:rPr lang="en-IE" altLang="en-US" dirty="0" smtClean="0"/>
              <a:t>Pythagoras</a:t>
            </a:r>
            <a:endParaRPr lang="en-US" altLang="en-US" dirty="0" smtClean="0"/>
          </a:p>
        </p:txBody>
      </p:sp>
      <p:sp>
        <p:nvSpPr>
          <p:cNvPr id="22531" name="Line 4"/>
          <p:cNvSpPr>
            <a:spLocks noChangeShapeType="1"/>
          </p:cNvSpPr>
          <p:nvPr/>
        </p:nvSpPr>
        <p:spPr bwMode="auto">
          <a:xfrm>
            <a:off x="1219200" y="21336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2" name="Line 5"/>
          <p:cNvSpPr>
            <a:spLocks noChangeShapeType="1"/>
          </p:cNvSpPr>
          <p:nvPr/>
        </p:nvSpPr>
        <p:spPr bwMode="auto">
          <a:xfrm>
            <a:off x="1143000" y="5791200"/>
            <a:ext cx="678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3" name="Line 6"/>
          <p:cNvSpPr>
            <a:spLocks noChangeShapeType="1"/>
          </p:cNvSpPr>
          <p:nvPr/>
        </p:nvSpPr>
        <p:spPr bwMode="auto">
          <a:xfrm>
            <a:off x="1219200" y="2133600"/>
            <a:ext cx="670560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4" name="Text Box 7"/>
          <p:cNvSpPr txBox="1">
            <a:spLocks noChangeArrowheads="1"/>
          </p:cNvSpPr>
          <p:nvPr/>
        </p:nvSpPr>
        <p:spPr bwMode="auto">
          <a:xfrm>
            <a:off x="4098925" y="2776538"/>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endParaRPr lang="en-US" altLang="en-US"/>
          </a:p>
        </p:txBody>
      </p:sp>
      <p:sp>
        <p:nvSpPr>
          <p:cNvPr id="22535" name="Text Box 8"/>
          <p:cNvSpPr txBox="1">
            <a:spLocks noChangeArrowheads="1"/>
          </p:cNvSpPr>
          <p:nvPr/>
        </p:nvSpPr>
        <p:spPr bwMode="auto">
          <a:xfrm>
            <a:off x="365125" y="3767138"/>
            <a:ext cx="40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a:t>
            </a:r>
            <a:endParaRPr lang="en-US" altLang="en-US"/>
          </a:p>
        </p:txBody>
      </p:sp>
      <p:sp>
        <p:nvSpPr>
          <p:cNvPr id="22536" name="Text Box 9"/>
          <p:cNvSpPr txBox="1">
            <a:spLocks noChangeArrowheads="1"/>
          </p:cNvSpPr>
          <p:nvPr/>
        </p:nvSpPr>
        <p:spPr bwMode="auto">
          <a:xfrm>
            <a:off x="3184525" y="5748338"/>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a:t>
            </a:r>
            <a:endParaRPr lang="en-US" altLang="en-US"/>
          </a:p>
        </p:txBody>
      </p:sp>
      <p:sp>
        <p:nvSpPr>
          <p:cNvPr id="22537" name="Text Box 10"/>
          <p:cNvSpPr txBox="1">
            <a:spLocks noChangeArrowheads="1"/>
          </p:cNvSpPr>
          <p:nvPr/>
        </p:nvSpPr>
        <p:spPr bwMode="auto">
          <a:xfrm>
            <a:off x="5851525" y="5062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l-GR" altLang="en-US"/>
              <a:t>θ</a:t>
            </a:r>
            <a:endParaRPr lang="en-US" altLang="en-US"/>
          </a:p>
        </p:txBody>
      </p:sp>
      <p:sp>
        <p:nvSpPr>
          <p:cNvPr id="22538" name="Text Box 11"/>
          <p:cNvSpPr txBox="1">
            <a:spLocks noChangeArrowheads="1"/>
          </p:cNvSpPr>
          <p:nvPr/>
        </p:nvSpPr>
        <p:spPr bwMode="auto">
          <a:xfrm>
            <a:off x="5181600" y="304800"/>
            <a:ext cx="1947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r>
              <a:rPr lang="en-IE" altLang="en-US" baseline="30000"/>
              <a:t>2</a:t>
            </a:r>
            <a:r>
              <a:rPr lang="en-IE" altLang="en-US"/>
              <a:t> = A</a:t>
            </a:r>
            <a:r>
              <a:rPr lang="en-IE" altLang="en-US" baseline="30000"/>
              <a:t>2</a:t>
            </a:r>
            <a:r>
              <a:rPr lang="en-IE" altLang="en-US"/>
              <a:t> + O</a:t>
            </a:r>
            <a:r>
              <a:rPr lang="en-IE" altLang="en-US" baseline="30000"/>
              <a:t>2</a:t>
            </a:r>
            <a:endParaRPr lang="en-US" altLang="en-US" baseline="30000"/>
          </a:p>
        </p:txBody>
      </p:sp>
      <p:sp>
        <p:nvSpPr>
          <p:cNvPr id="22539" name="Text Box 12"/>
          <p:cNvSpPr txBox="1">
            <a:spLocks noChangeArrowheads="1"/>
          </p:cNvSpPr>
          <p:nvPr/>
        </p:nvSpPr>
        <p:spPr bwMode="auto">
          <a:xfrm>
            <a:off x="5089525" y="947738"/>
            <a:ext cx="37496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Sin </a:t>
            </a:r>
            <a:r>
              <a:rPr lang="el-GR" altLang="en-US"/>
              <a:t>θ</a:t>
            </a:r>
            <a:r>
              <a:rPr lang="en-IE" altLang="en-US"/>
              <a:t> = O / H</a:t>
            </a:r>
          </a:p>
          <a:p>
            <a:pPr eaLnBrk="1" hangingPunct="1"/>
            <a:r>
              <a:rPr lang="en-IE" altLang="en-US"/>
              <a:t>Cos </a:t>
            </a:r>
            <a:r>
              <a:rPr lang="el-GR" altLang="en-US"/>
              <a:t>θ</a:t>
            </a:r>
            <a:r>
              <a:rPr lang="en-IE" altLang="en-US"/>
              <a:t> = A / H</a:t>
            </a:r>
          </a:p>
          <a:p>
            <a:pPr eaLnBrk="1" hangingPunct="1"/>
            <a:r>
              <a:rPr lang="en-IE" altLang="en-US"/>
              <a:t>Tan </a:t>
            </a:r>
            <a:r>
              <a:rPr lang="el-GR" altLang="en-US"/>
              <a:t>θ</a:t>
            </a:r>
            <a:r>
              <a:rPr lang="en-IE" altLang="en-US"/>
              <a:t> = O/A</a:t>
            </a:r>
          </a:p>
          <a:p>
            <a:pPr eaLnBrk="1" hangingPunct="1"/>
            <a:endParaRPr lang="en-IE" altLang="en-US"/>
          </a:p>
          <a:p>
            <a:pPr eaLnBrk="1" hangingPunct="1"/>
            <a:r>
              <a:rPr lang="en-IE" altLang="en-US"/>
              <a:t>Sin </a:t>
            </a:r>
            <a:r>
              <a:rPr lang="en-IE" altLang="en-US" baseline="30000"/>
              <a:t>-1</a:t>
            </a:r>
            <a:r>
              <a:rPr lang="en-IE" altLang="en-US"/>
              <a:t> (O/H) = </a:t>
            </a:r>
            <a:r>
              <a:rPr lang="el-GR" altLang="en-US"/>
              <a:t>θ</a:t>
            </a:r>
            <a:endParaRPr lang="en-US" altLang="en-US"/>
          </a:p>
          <a:p>
            <a:pPr eaLnBrk="1" hangingPunct="1"/>
            <a:r>
              <a:rPr lang="en-IE" altLang="en-US"/>
              <a:t>Cos </a:t>
            </a:r>
            <a:r>
              <a:rPr lang="en-IE" altLang="en-US" baseline="30000"/>
              <a:t>-1</a:t>
            </a:r>
            <a:r>
              <a:rPr lang="en-IE" altLang="en-US"/>
              <a:t> (A/H) = </a:t>
            </a:r>
            <a:r>
              <a:rPr lang="el-GR" altLang="en-US"/>
              <a:t>θ</a:t>
            </a:r>
            <a:endParaRPr lang="en-US" altLang="en-US"/>
          </a:p>
          <a:p>
            <a:pPr eaLnBrk="1" hangingPunct="1"/>
            <a:r>
              <a:rPr lang="en-IE" altLang="en-US"/>
              <a:t>Tan </a:t>
            </a:r>
            <a:r>
              <a:rPr lang="en-IE" altLang="en-US" baseline="30000"/>
              <a:t>-1</a:t>
            </a:r>
            <a:r>
              <a:rPr lang="en-IE" altLang="en-US"/>
              <a:t> (O/A) = </a:t>
            </a:r>
            <a:r>
              <a:rPr lang="el-GR" altLang="en-US"/>
              <a:t>θ</a:t>
            </a:r>
            <a:endParaRPr lang="en-US" altLang="en-US"/>
          </a:p>
          <a:p>
            <a:pPr eaLnBrk="1" hangingPunct="1"/>
            <a:endParaRPr lang="en-US" altLang="en-US"/>
          </a:p>
          <a:p>
            <a:pPr eaLnBrk="1" hangingPunct="1"/>
            <a:endParaRPr lang="en-US" altLang="en-US"/>
          </a:p>
          <a:p>
            <a:pPr eaLnBrk="1" hangingPunct="1"/>
            <a:r>
              <a:rPr lang="en-IE" altLang="en-US"/>
              <a:t> </a:t>
            </a:r>
            <a:endParaRPr lang="en-US" altLang="en-US"/>
          </a:p>
          <a:p>
            <a:pPr eaLnBrk="1" hangingPunct="1"/>
            <a:r>
              <a:rPr lang="en-IE" altLang="en-US"/>
              <a:t> </a:t>
            </a:r>
            <a:endParaRPr lang="en-US" altLang="en-US"/>
          </a:p>
        </p:txBody>
      </p:sp>
    </p:spTree>
    <p:extLst>
      <p:ext uri="{BB962C8B-B14F-4D97-AF65-F5344CB8AC3E}">
        <p14:creationId xmlns:p14="http://schemas.microsoft.com/office/powerpoint/2010/main" val="23320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Angles</a:t>
            </a:r>
            <a:endParaRPr lang="en-IE" dirty="0"/>
          </a:p>
        </p:txBody>
      </p:sp>
      <p:sp>
        <p:nvSpPr>
          <p:cNvPr id="3" name="Content Placeholder 2"/>
          <p:cNvSpPr>
            <a:spLocks noGrp="1"/>
          </p:cNvSpPr>
          <p:nvPr>
            <p:ph idx="1"/>
          </p:nvPr>
        </p:nvSpPr>
        <p:spPr/>
        <p:txBody>
          <a:bodyPr>
            <a:normAutofit lnSpcReduction="10000"/>
          </a:bodyPr>
          <a:lstStyle/>
          <a:p>
            <a:r>
              <a:rPr lang="en-GB" dirty="0" smtClean="0"/>
              <a:t>Keep in mind!</a:t>
            </a:r>
          </a:p>
          <a:p>
            <a:pPr lvl="1"/>
            <a:r>
              <a:rPr lang="en-GB" dirty="0" smtClean="0"/>
              <a:t>Where you are starting from (where is 0)</a:t>
            </a:r>
          </a:p>
          <a:p>
            <a:pPr lvl="1"/>
            <a:r>
              <a:rPr lang="en-GB" dirty="0" smtClean="0"/>
              <a:t>The direction (</a:t>
            </a:r>
            <a:r>
              <a:rPr lang="en-GB" dirty="0" err="1" smtClean="0"/>
              <a:t>cw</a:t>
            </a:r>
            <a:r>
              <a:rPr lang="en-GB" dirty="0" smtClean="0"/>
              <a:t>/</a:t>
            </a:r>
            <a:r>
              <a:rPr lang="en-GB" dirty="0" err="1" smtClean="0"/>
              <a:t>ccw</a:t>
            </a:r>
            <a:r>
              <a:rPr lang="en-GB" dirty="0" smtClean="0"/>
              <a:t>)</a:t>
            </a:r>
          </a:p>
          <a:p>
            <a:pPr lvl="1"/>
            <a:r>
              <a:rPr lang="en-GB" dirty="0" smtClean="0"/>
              <a:t>Most Unity functions expect and return RADIANS</a:t>
            </a:r>
          </a:p>
          <a:p>
            <a:pPr lvl="1"/>
            <a:r>
              <a:rPr lang="en-GB" dirty="0" smtClean="0"/>
              <a:t>See:</a:t>
            </a:r>
          </a:p>
          <a:p>
            <a:pPr lvl="1"/>
            <a:r>
              <a:rPr lang="en-IE" dirty="0">
                <a:hlinkClick r:id="rId2"/>
              </a:rPr>
              <a:t>http://</a:t>
            </a:r>
            <a:r>
              <a:rPr lang="en-IE" dirty="0" smtClean="0">
                <a:hlinkClick r:id="rId2"/>
              </a:rPr>
              <a:t>docs.unity3d.com/Documentation/ScriptReference/Mathf.html</a:t>
            </a:r>
            <a:endParaRPr lang="en-IE" dirty="0" smtClean="0"/>
          </a:p>
          <a:p>
            <a:pPr lvl="1"/>
            <a:r>
              <a:rPr lang="en-IE" dirty="0" smtClean="0">
                <a:hlinkClick r:id="rId3"/>
              </a:rPr>
              <a:t>Deg2Rad</a:t>
            </a:r>
            <a:endParaRPr lang="en-IE" dirty="0" smtClean="0"/>
          </a:p>
          <a:p>
            <a:pPr lvl="1"/>
            <a:r>
              <a:rPr lang="en-IE" dirty="0">
                <a:hlinkClick r:id="rId4"/>
              </a:rPr>
              <a:t>Rad2Deg</a:t>
            </a:r>
            <a:endParaRPr lang="en-IE" dirty="0"/>
          </a:p>
        </p:txBody>
      </p:sp>
    </p:spTree>
    <p:extLst>
      <p:ext uri="{BB962C8B-B14F-4D97-AF65-F5344CB8AC3E}">
        <p14:creationId xmlns:p14="http://schemas.microsoft.com/office/powerpoint/2010/main" val="210418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Prerequisites</a:t>
            </a:r>
            <a:endParaRPr lang="en-IE" dirty="0"/>
          </a:p>
        </p:txBody>
      </p:sp>
      <p:sp>
        <p:nvSpPr>
          <p:cNvPr id="3" name="Content Placeholder 2"/>
          <p:cNvSpPr>
            <a:spLocks noGrp="1"/>
          </p:cNvSpPr>
          <p:nvPr>
            <p:ph idx="1"/>
          </p:nvPr>
        </p:nvSpPr>
        <p:spPr/>
        <p:txBody>
          <a:bodyPr>
            <a:normAutofit lnSpcReduction="10000"/>
          </a:bodyPr>
          <a:lstStyle/>
          <a:p>
            <a:r>
              <a:rPr lang="en-IE" dirty="0" smtClean="0"/>
              <a:t>Basic programming</a:t>
            </a:r>
          </a:p>
          <a:p>
            <a:pPr lvl="1"/>
            <a:r>
              <a:rPr lang="en-IE" dirty="0" smtClean="0"/>
              <a:t>Variables, conditions, loops, functions</a:t>
            </a:r>
          </a:p>
          <a:p>
            <a:r>
              <a:rPr lang="en-IE" dirty="0" smtClean="0"/>
              <a:t>OO Programming</a:t>
            </a:r>
          </a:p>
          <a:p>
            <a:pPr lvl="1"/>
            <a:r>
              <a:rPr lang="en-IE" dirty="0" smtClean="0"/>
              <a:t>Encapsulation, inheritance, polymorphism</a:t>
            </a:r>
          </a:p>
          <a:p>
            <a:pPr lvl="1"/>
            <a:r>
              <a:rPr lang="en-IE" dirty="0" smtClean="0"/>
              <a:t>Components</a:t>
            </a:r>
          </a:p>
          <a:p>
            <a:r>
              <a:rPr lang="en-IE" dirty="0" smtClean="0"/>
              <a:t>Game maths</a:t>
            </a:r>
          </a:p>
          <a:p>
            <a:pPr lvl="1"/>
            <a:r>
              <a:rPr lang="en-IE" dirty="0" smtClean="0"/>
              <a:t>Trigonometry, vectors, matrices, quaternions</a:t>
            </a:r>
          </a:p>
          <a:p>
            <a:r>
              <a:rPr lang="en-IE" dirty="0" smtClean="0"/>
              <a:t>Physics</a:t>
            </a:r>
          </a:p>
          <a:p>
            <a:pPr lvl="1"/>
            <a:r>
              <a:rPr lang="en-IE" dirty="0" smtClean="0"/>
              <a:t>Velocity, acceleration, forces</a:t>
            </a:r>
            <a:endParaRPr lang="en-IE" dirty="0"/>
          </a:p>
        </p:txBody>
      </p:sp>
    </p:spTree>
    <p:extLst>
      <p:ext uri="{BB962C8B-B14F-4D97-AF65-F5344CB8AC3E}">
        <p14:creationId xmlns:p14="http://schemas.microsoft.com/office/powerpoint/2010/main" val="352373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658241"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50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24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04664"/>
            <a:ext cx="7599411" cy="54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72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85000" lnSpcReduction="10000"/>
          </a:bodyPr>
          <a:lstStyle/>
          <a:p>
            <a:r>
              <a:rPr lang="en-IE" dirty="0" smtClean="0"/>
              <a:t>A scalar is just a single number (a float)</a:t>
            </a:r>
          </a:p>
          <a:p>
            <a:r>
              <a:rPr lang="en-IE" dirty="0" smtClean="0"/>
              <a:t>A vector is a list of numbers (Vector2/Vector3 structs)</a:t>
            </a:r>
          </a:p>
          <a:p>
            <a:r>
              <a:rPr lang="en-IE" dirty="0" smtClean="0"/>
              <a:t>We have to consider the direction of movement</a:t>
            </a:r>
          </a:p>
          <a:p>
            <a:r>
              <a:rPr lang="en-IE" dirty="0" smtClean="0"/>
              <a:t>2D directions are specified as offsets on the X and Y of position</a:t>
            </a:r>
          </a:p>
          <a:p>
            <a:r>
              <a:rPr lang="en-IE" dirty="0" smtClean="0"/>
              <a:t>3D directions are specified </a:t>
            </a:r>
            <a:r>
              <a:rPr lang="en-IE" dirty="0"/>
              <a:t>as offset on the </a:t>
            </a:r>
            <a:r>
              <a:rPr lang="en-IE" dirty="0" smtClean="0"/>
              <a:t>X, and Y </a:t>
            </a:r>
            <a:r>
              <a:rPr lang="en-IE" dirty="0"/>
              <a:t>of </a:t>
            </a:r>
            <a:r>
              <a:rPr lang="en-IE" dirty="0" smtClean="0"/>
              <a:t>position</a:t>
            </a:r>
          </a:p>
          <a:p>
            <a:r>
              <a:rPr lang="en-IE" dirty="0" smtClean="0"/>
              <a:t>The magnitude of the offset is the total distance moved...</a:t>
            </a:r>
          </a:p>
          <a:p>
            <a:r>
              <a:rPr lang="en-IE" dirty="0" smtClean="0"/>
              <a:t>Consider...</a:t>
            </a:r>
          </a:p>
        </p:txBody>
      </p:sp>
    </p:spTree>
    <p:extLst>
      <p:ext uri="{BB962C8B-B14F-4D97-AF65-F5344CB8AC3E}">
        <p14:creationId xmlns:p14="http://schemas.microsoft.com/office/powerpoint/2010/main" val="353233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1680" y="260648"/>
            <a:ext cx="5868846" cy="5591536"/>
          </a:xfrm>
          <a:prstGeom prst="rect">
            <a:avLst/>
          </a:prstGeom>
        </p:spPr>
      </p:pic>
    </p:spTree>
    <p:extLst>
      <p:ext uri="{BB962C8B-B14F-4D97-AF65-F5344CB8AC3E}">
        <p14:creationId xmlns:p14="http://schemas.microsoft.com/office/powerpoint/2010/main" val="138370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70000" lnSpcReduction="20000"/>
          </a:bodyPr>
          <a:lstStyle/>
          <a:p>
            <a:r>
              <a:rPr lang="en-IE" dirty="0" smtClean="0"/>
              <a:t>Sometimes we know the </a:t>
            </a:r>
            <a:r>
              <a:rPr lang="en-IE" b="1" dirty="0" smtClean="0"/>
              <a:t>magntude/distance</a:t>
            </a:r>
            <a:r>
              <a:rPr lang="en-IE" dirty="0" smtClean="0"/>
              <a:t> and we want to get the vector we add to the position</a:t>
            </a:r>
          </a:p>
          <a:p>
            <a:r>
              <a:rPr lang="en-IE" dirty="0" smtClean="0"/>
              <a:t>Without the </a:t>
            </a:r>
            <a:r>
              <a:rPr lang="en-IE" b="1" dirty="0" smtClean="0"/>
              <a:t>direction vector</a:t>
            </a:r>
            <a:r>
              <a:rPr lang="en-IE" dirty="0" smtClean="0"/>
              <a:t> the destination could be anywhere!</a:t>
            </a:r>
          </a:p>
          <a:p>
            <a:r>
              <a:rPr lang="en-IE" dirty="0" smtClean="0"/>
              <a:t>So we need a direction vector which is of length 1</a:t>
            </a:r>
          </a:p>
          <a:p>
            <a:r>
              <a:rPr lang="en-IE" dirty="0" smtClean="0"/>
              <a:t>We can then multiply the direction vector by the magnitude to get the </a:t>
            </a:r>
            <a:r>
              <a:rPr lang="en-IE" b="1" dirty="0" smtClean="0"/>
              <a:t>offset vector</a:t>
            </a:r>
          </a:p>
          <a:p>
            <a:r>
              <a:rPr lang="en-IE" dirty="0" smtClean="0"/>
              <a:t>This will tell us how far we will travel and where we will end up</a:t>
            </a:r>
          </a:p>
          <a:p>
            <a:r>
              <a:rPr lang="en-IE" dirty="0" smtClean="0"/>
              <a:t>Example:</a:t>
            </a:r>
          </a:p>
          <a:p>
            <a:pPr lvl="1"/>
            <a:r>
              <a:rPr lang="en-IE" dirty="0" smtClean="0"/>
              <a:t>Speed is a scalar</a:t>
            </a:r>
          </a:p>
          <a:p>
            <a:pPr lvl="1"/>
            <a:r>
              <a:rPr lang="en-IE" dirty="0" smtClean="0"/>
              <a:t>It is the magnitude of the velocity vector</a:t>
            </a:r>
          </a:p>
          <a:p>
            <a:pPr lvl="1"/>
            <a:r>
              <a:rPr lang="en-IE" dirty="0" smtClean="0"/>
              <a:t>Velocity = speed * direction</a:t>
            </a:r>
          </a:p>
          <a:p>
            <a:r>
              <a:rPr lang="en-IE" dirty="0" smtClean="0"/>
              <a:t>In unity we rarely need to access the elements of the vectors</a:t>
            </a:r>
          </a:p>
          <a:p>
            <a:r>
              <a:rPr lang="en-IE" dirty="0" smtClean="0"/>
              <a:t>Instead we can add subtract and multiply in other scalars/vectors</a:t>
            </a:r>
            <a:endParaRPr lang="en-IE" dirty="0"/>
          </a:p>
        </p:txBody>
      </p:sp>
    </p:spTree>
    <p:extLst>
      <p:ext uri="{BB962C8B-B14F-4D97-AF65-F5344CB8AC3E}">
        <p14:creationId xmlns:p14="http://schemas.microsoft.com/office/powerpoint/2010/main" val="301463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ltLang="en-US" smtClean="0"/>
              <a:t>Adding &amp; Subtracting Vectors</a:t>
            </a:r>
            <a:endParaRPr lang="en-US" altLang="en-US" smtClean="0"/>
          </a:p>
        </p:txBody>
      </p:sp>
      <p:sp>
        <p:nvSpPr>
          <p:cNvPr id="2662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en-US" sz="2400" b="1" smtClean="0"/>
              <a:t>Commutative Law for Addition: </a:t>
            </a:r>
          </a:p>
          <a:p>
            <a:pPr lvl="1" eaLnBrk="1" hangingPunct="1">
              <a:lnSpc>
                <a:spcPct val="90000"/>
              </a:lnSpc>
            </a:pPr>
            <a:r>
              <a:rPr lang="en-US" altLang="en-US" sz="2000" b="1" smtClean="0"/>
              <a:t>A + B = B + A</a:t>
            </a:r>
            <a:r>
              <a:rPr lang="en-US" altLang="en-US" sz="2000" smtClean="0"/>
              <a:t> </a:t>
            </a:r>
          </a:p>
          <a:p>
            <a:pPr eaLnBrk="1" hangingPunct="1">
              <a:lnSpc>
                <a:spcPct val="90000"/>
              </a:lnSpc>
            </a:pPr>
            <a:r>
              <a:rPr lang="en-US" altLang="en-US" sz="2400" b="1" smtClean="0"/>
              <a:t>Associative Law for Addition: </a:t>
            </a:r>
          </a:p>
          <a:p>
            <a:pPr lvl="1" eaLnBrk="1" hangingPunct="1">
              <a:lnSpc>
                <a:spcPct val="90000"/>
              </a:lnSpc>
            </a:pPr>
            <a:r>
              <a:rPr lang="en-US" altLang="en-US" sz="2000" b="1" smtClean="0"/>
              <a:t>A + (B + C) = (A + B) + C</a:t>
            </a:r>
            <a:r>
              <a:rPr lang="en-US" altLang="en-US" sz="2000" smtClean="0"/>
              <a:t> </a:t>
            </a:r>
          </a:p>
          <a:p>
            <a:pPr eaLnBrk="1" hangingPunct="1">
              <a:lnSpc>
                <a:spcPct val="90000"/>
              </a:lnSpc>
            </a:pPr>
            <a:r>
              <a:rPr lang="en-US" altLang="en-US" sz="2400" b="1" smtClean="0"/>
              <a:t>Commutative Law for Multiplication:</a:t>
            </a:r>
            <a:r>
              <a:rPr lang="en-US" altLang="en-US" sz="2400" smtClean="0"/>
              <a:t> </a:t>
            </a:r>
          </a:p>
          <a:p>
            <a:pPr lvl="1" eaLnBrk="1" hangingPunct="1">
              <a:lnSpc>
                <a:spcPct val="90000"/>
              </a:lnSpc>
            </a:pPr>
            <a:r>
              <a:rPr lang="en-US" altLang="en-US" sz="2000" smtClean="0"/>
              <a:t>m</a:t>
            </a:r>
            <a:r>
              <a:rPr lang="en-US" altLang="en-US" sz="2000" b="1" smtClean="0"/>
              <a:t>A = A</a:t>
            </a:r>
            <a:r>
              <a:rPr lang="en-US" altLang="en-US" sz="2000" smtClean="0"/>
              <a:t>m </a:t>
            </a:r>
          </a:p>
          <a:p>
            <a:pPr eaLnBrk="1" hangingPunct="1">
              <a:lnSpc>
                <a:spcPct val="90000"/>
              </a:lnSpc>
            </a:pPr>
            <a:r>
              <a:rPr lang="en-US" altLang="en-US" sz="2400" b="1" smtClean="0"/>
              <a:t>Associative Law for Multiplication: </a:t>
            </a:r>
          </a:p>
          <a:p>
            <a:pPr lvl="1" eaLnBrk="1" hangingPunct="1">
              <a:lnSpc>
                <a:spcPct val="90000"/>
              </a:lnSpc>
            </a:pPr>
            <a:r>
              <a:rPr lang="en-US" altLang="en-US" sz="2000" smtClean="0"/>
              <a:t>(m + n)</a:t>
            </a:r>
            <a:r>
              <a:rPr lang="en-US" altLang="en-US" sz="2000" b="1" smtClean="0"/>
              <a:t>A</a:t>
            </a:r>
            <a:r>
              <a:rPr lang="en-US" altLang="en-US" sz="2000" smtClean="0"/>
              <a:t> = m</a:t>
            </a:r>
            <a:r>
              <a:rPr lang="en-US" altLang="en-US" sz="2000" b="1" smtClean="0"/>
              <a:t>A</a:t>
            </a:r>
            <a:r>
              <a:rPr lang="en-US" altLang="en-US" sz="2000" smtClean="0"/>
              <a:t> + n</a:t>
            </a:r>
            <a:r>
              <a:rPr lang="en-US" altLang="en-US" sz="2000" b="1" smtClean="0"/>
              <a:t>A</a:t>
            </a:r>
            <a:r>
              <a:rPr lang="en-US" altLang="en-US" sz="2000" smtClean="0"/>
              <a:t>, where m and n are two different scalars. </a:t>
            </a:r>
          </a:p>
          <a:p>
            <a:pPr eaLnBrk="1" hangingPunct="1">
              <a:lnSpc>
                <a:spcPct val="90000"/>
              </a:lnSpc>
            </a:pPr>
            <a:r>
              <a:rPr lang="en-US" altLang="en-US" sz="2400" b="1" smtClean="0"/>
              <a:t>Distributive Law:</a:t>
            </a:r>
            <a:r>
              <a:rPr lang="en-US" altLang="en-US" sz="2400" smtClean="0"/>
              <a:t> </a:t>
            </a:r>
          </a:p>
          <a:p>
            <a:pPr lvl="1" eaLnBrk="1" hangingPunct="1">
              <a:lnSpc>
                <a:spcPct val="90000"/>
              </a:lnSpc>
            </a:pPr>
            <a:r>
              <a:rPr lang="en-US" altLang="en-US" sz="2000" smtClean="0"/>
              <a:t>m</a:t>
            </a:r>
            <a:r>
              <a:rPr lang="en-US" altLang="en-US" sz="2000" b="1" smtClean="0"/>
              <a:t>(A + B)</a:t>
            </a:r>
            <a:r>
              <a:rPr lang="en-US" altLang="en-US" sz="2000" smtClean="0"/>
              <a:t> = m</a:t>
            </a:r>
            <a:r>
              <a:rPr lang="en-US" altLang="en-US" sz="2000" b="1" smtClean="0"/>
              <a:t>A</a:t>
            </a:r>
            <a:r>
              <a:rPr lang="en-US" altLang="en-US" sz="2000" smtClean="0"/>
              <a:t> + m</a:t>
            </a:r>
            <a:r>
              <a:rPr lang="en-US" altLang="en-US" sz="2000" b="1" smtClean="0"/>
              <a:t>B</a:t>
            </a:r>
            <a:r>
              <a:rPr lang="en-US" altLang="en-US" sz="2000" smtClean="0"/>
              <a:t> </a:t>
            </a:r>
          </a:p>
          <a:p>
            <a:pPr eaLnBrk="1" hangingPunct="1">
              <a:lnSpc>
                <a:spcPct val="90000"/>
              </a:lnSpc>
            </a:pPr>
            <a:endParaRPr lang="en-US" altLang="en-US" sz="2400" smtClean="0"/>
          </a:p>
        </p:txBody>
      </p:sp>
    </p:spTree>
    <p:extLst>
      <p:ext uri="{BB962C8B-B14F-4D97-AF65-F5344CB8AC3E}">
        <p14:creationId xmlns:p14="http://schemas.microsoft.com/office/powerpoint/2010/main" val="377361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1"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2" name="Rectangle 4"/>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144390" name="Rectangle 6"/>
          <p:cNvSpPr>
            <a:spLocks noGrp="1" noChangeArrowheads="1"/>
          </p:cNvSpPr>
          <p:nvPr>
            <p:ph type="title"/>
          </p:nvPr>
        </p:nvSpPr>
        <p:spPr>
          <a:effectLst>
            <a:outerShdw dist="17961" dir="13500000" algn="ctr" rotWithShape="0">
              <a:schemeClr val="bg2"/>
            </a:outerShdw>
          </a:effectLst>
        </p:spPr>
        <p:txBody>
          <a:bodyPr lIns="90488" tIns="44450" rIns="90488" bIns="44450"/>
          <a:lstStyle/>
          <a:p>
            <a:pPr eaLnBrk="1" hangingPunct="1">
              <a:defRPr/>
            </a:pPr>
            <a:r>
              <a:rPr lang="en-GB" smtClean="0"/>
              <a:t>Magnitude of a Vector</a:t>
            </a:r>
          </a:p>
        </p:txBody>
      </p:sp>
      <p:sp>
        <p:nvSpPr>
          <p:cNvPr id="27654" name="Rectangle 7" descr="Rectangle: Click to edit Master text styles&#10;Second level&#10;Third level&#10;Fourth level&#10;Fifth level"/>
          <p:cNvSpPr>
            <a:spLocks noGrp="1" noChangeArrowheads="1"/>
          </p:cNvSpPr>
          <p:nvPr>
            <p:ph type="body" idx="1"/>
          </p:nvPr>
        </p:nvSpPr>
        <p:spPr>
          <a:noFill/>
        </p:spPr>
        <p:txBody>
          <a:bodyPr lIns="90488" tIns="44450" rIns="90488" bIns="44450"/>
          <a:lstStyle/>
          <a:p>
            <a:pPr eaLnBrk="1" hangingPunct="1"/>
            <a:r>
              <a:rPr lang="en-GB" altLang="en-US" sz="2800" dirty="0" smtClean="0"/>
              <a:t>The magnitude of a vector V = (v</a:t>
            </a:r>
            <a:r>
              <a:rPr lang="en-GB" altLang="en-US" sz="2800" baseline="-25000" dirty="0" smtClean="0"/>
              <a:t>1</a:t>
            </a:r>
            <a:r>
              <a:rPr lang="en-GB" altLang="en-US" sz="2800" dirty="0" smtClean="0"/>
              <a:t>,v</a:t>
            </a:r>
            <a:r>
              <a:rPr lang="en-GB" altLang="en-US" sz="2800" baseline="-25000" dirty="0" smtClean="0"/>
              <a:t>2</a:t>
            </a:r>
            <a:r>
              <a:rPr lang="en-GB" altLang="en-US" sz="2800" dirty="0" smtClean="0"/>
              <a:t>,v</a:t>
            </a:r>
            <a:r>
              <a:rPr lang="en-GB" altLang="en-US" sz="2800" baseline="-25000" dirty="0" smtClean="0"/>
              <a:t>3</a:t>
            </a:r>
            <a:r>
              <a:rPr lang="en-GB" altLang="en-US" sz="2800" dirty="0" smtClean="0"/>
              <a:t>)</a:t>
            </a:r>
            <a:r>
              <a:rPr lang="en-GB" altLang="en-US" sz="2800" baseline="30000" dirty="0" smtClean="0"/>
              <a:t>T</a:t>
            </a:r>
            <a:r>
              <a:rPr lang="en-GB" altLang="en-US" sz="2800" dirty="0" smtClean="0"/>
              <a:t> is given by:</a:t>
            </a:r>
          </a:p>
          <a:p>
            <a:pPr algn="ctr" eaLnBrk="1" hangingPunct="1">
              <a:buFont typeface="Wingdings" pitchFamily="2" charset="2"/>
              <a:buNone/>
            </a:pPr>
            <a:r>
              <a:rPr lang="en-GB" altLang="en-US" sz="2800" dirty="0" smtClean="0"/>
              <a:t> |V| = </a:t>
            </a:r>
            <a:r>
              <a:rPr lang="en-GB" altLang="en-US" sz="2800" dirty="0" err="1" smtClean="0"/>
              <a:t>sqrt</a:t>
            </a:r>
            <a:r>
              <a:rPr lang="en-GB" altLang="en-US" sz="2800" dirty="0" smtClean="0"/>
              <a:t>(v</a:t>
            </a:r>
            <a:r>
              <a:rPr lang="en-GB" altLang="en-US" sz="2800" baseline="-25000" dirty="0" smtClean="0"/>
              <a:t>1</a:t>
            </a:r>
            <a:r>
              <a:rPr lang="en-GB" altLang="en-US" sz="2800" dirty="0" smtClean="0"/>
              <a:t>*v</a:t>
            </a:r>
            <a:r>
              <a:rPr lang="en-GB" altLang="en-US" sz="2800" baseline="-25000" dirty="0" smtClean="0"/>
              <a:t>1</a:t>
            </a:r>
            <a:r>
              <a:rPr lang="en-GB" altLang="en-US" sz="2800" dirty="0" smtClean="0"/>
              <a:t> + v</a:t>
            </a:r>
            <a:r>
              <a:rPr lang="en-GB" altLang="en-US" sz="2800" baseline="-25000" dirty="0" smtClean="0"/>
              <a:t>2</a:t>
            </a:r>
            <a:r>
              <a:rPr lang="en-GB" altLang="en-US" sz="2800" dirty="0" smtClean="0"/>
              <a:t>*v</a:t>
            </a:r>
            <a:r>
              <a:rPr lang="en-GB" altLang="en-US" sz="2800" baseline="-25000" dirty="0" smtClean="0"/>
              <a:t>2</a:t>
            </a:r>
            <a:r>
              <a:rPr lang="en-GB" altLang="en-US" sz="2800" dirty="0" smtClean="0"/>
              <a:t> + v</a:t>
            </a:r>
            <a:r>
              <a:rPr lang="en-GB" altLang="en-US" sz="2800" baseline="-25000" dirty="0" smtClean="0"/>
              <a:t>3</a:t>
            </a:r>
            <a:r>
              <a:rPr lang="en-GB" altLang="en-US" sz="2800" dirty="0" smtClean="0"/>
              <a:t>*v</a:t>
            </a:r>
            <a:r>
              <a:rPr lang="en-GB" altLang="en-US" sz="2800" baseline="-25000" dirty="0" smtClean="0"/>
              <a:t>3</a:t>
            </a:r>
            <a:r>
              <a:rPr lang="en-GB" altLang="en-US" sz="2800" dirty="0" smtClean="0"/>
              <a:t>)</a:t>
            </a:r>
          </a:p>
          <a:p>
            <a:pPr algn="ctr" eaLnBrk="1" hangingPunct="1">
              <a:buFont typeface="Wingdings" pitchFamily="2" charset="2"/>
              <a:buNone/>
            </a:pPr>
            <a:r>
              <a:rPr lang="en-GB" altLang="en-US" sz="2800" dirty="0" err="1" smtClean="0"/>
              <a:t>eg</a:t>
            </a:r>
            <a:r>
              <a:rPr lang="en-GB" altLang="en-US" sz="2800" dirty="0" smtClean="0"/>
              <a:t> (1,2,3)</a:t>
            </a:r>
            <a:r>
              <a:rPr lang="en-GB" altLang="en-US" sz="2800" baseline="30000" dirty="0" smtClean="0"/>
              <a:t>T</a:t>
            </a:r>
            <a:r>
              <a:rPr lang="en-GB" altLang="en-US" sz="2800" dirty="0" smtClean="0"/>
              <a:t> has magnitude </a:t>
            </a:r>
            <a:r>
              <a:rPr lang="en-GB" altLang="en-US" sz="2800" dirty="0" err="1" smtClean="0"/>
              <a:t>sqrt</a:t>
            </a:r>
            <a:r>
              <a:rPr lang="en-GB" altLang="en-US" sz="2800" dirty="0" smtClean="0"/>
              <a:t>(14)</a:t>
            </a:r>
          </a:p>
          <a:p>
            <a:pPr eaLnBrk="1" hangingPunct="1"/>
            <a:r>
              <a:rPr lang="en-GB" altLang="en-US" sz="2800" dirty="0" smtClean="0"/>
              <a:t>Use: </a:t>
            </a:r>
          </a:p>
          <a:p>
            <a:pPr lvl="1" eaLnBrk="1" hangingPunct="1"/>
            <a:r>
              <a:rPr lang="en-GB" altLang="en-US" sz="2400" dirty="0" smtClean="0"/>
              <a:t>.magnitude</a:t>
            </a:r>
            <a:endParaRPr lang="en-GB" altLang="en-US" sz="2400" dirty="0" smtClean="0"/>
          </a:p>
          <a:p>
            <a:pPr lvl="1" eaLnBrk="1" hangingPunct="1"/>
            <a:r>
              <a:rPr lang="en-GB" altLang="en-US" sz="2400" dirty="0" smtClean="0"/>
              <a:t>To calculate the length (magnitude) of a vector</a:t>
            </a:r>
          </a:p>
          <a:p>
            <a:pPr lvl="1" eaLnBrk="1" hangingPunct="1"/>
            <a:endParaRPr lang="en-GB" altLang="en-US" sz="2400" dirty="0" smtClean="0"/>
          </a:p>
        </p:txBody>
      </p:sp>
    </p:spTree>
    <p:extLst>
      <p:ext uri="{BB962C8B-B14F-4D97-AF65-F5344CB8AC3E}">
        <p14:creationId xmlns:p14="http://schemas.microsoft.com/office/powerpoint/2010/main" val="26181738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smtClean="0"/>
              <a:t>Normalising a vector</a:t>
            </a:r>
            <a:endParaRPr lang="en-US" altLang="en-US"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normAutofit lnSpcReduction="10000"/>
          </a:bodyPr>
          <a:lstStyle/>
          <a:p>
            <a:pPr eaLnBrk="1" hangingPunct="1"/>
            <a:r>
              <a:rPr lang="en-IE" altLang="en-US" dirty="0" smtClean="0"/>
              <a:t>To make the length 1 (a unit vector)</a:t>
            </a:r>
          </a:p>
          <a:p>
            <a:pPr eaLnBrk="1" hangingPunct="1"/>
            <a:r>
              <a:rPr lang="en-GB" altLang="en-US" dirty="0" smtClean="0"/>
              <a:t>A unit vector in the direction of V is </a:t>
            </a:r>
          </a:p>
          <a:p>
            <a:pPr eaLnBrk="1" hangingPunct="1">
              <a:buFont typeface="Wingdings" pitchFamily="2" charset="2"/>
              <a:buNone/>
            </a:pPr>
            <a:r>
              <a:rPr lang="en-GB" altLang="en-US" dirty="0" smtClean="0"/>
              <a:t>  ^          </a:t>
            </a:r>
            <a:br>
              <a:rPr lang="en-GB" altLang="en-US" dirty="0" smtClean="0"/>
            </a:br>
            <a:r>
              <a:rPr lang="en-GB" altLang="en-US" dirty="0" smtClean="0"/>
              <a:t>V /  |V|</a:t>
            </a:r>
          </a:p>
          <a:p>
            <a:pPr eaLnBrk="1" hangingPunct="1"/>
            <a:r>
              <a:rPr lang="en-GB" altLang="en-US" dirty="0" smtClean="0"/>
              <a:t>Divide each component by the length</a:t>
            </a:r>
          </a:p>
          <a:p>
            <a:pPr eaLnBrk="1" hangingPunct="1"/>
            <a:r>
              <a:rPr lang="en-GB" altLang="en-US" dirty="0" smtClean="0"/>
              <a:t>Or use:</a:t>
            </a:r>
          </a:p>
          <a:p>
            <a:pPr lvl="1" eaLnBrk="1" hangingPunct="1"/>
            <a:r>
              <a:rPr lang="en-GB" altLang="en-US" dirty="0" smtClean="0"/>
              <a:t>v2 = </a:t>
            </a:r>
            <a:r>
              <a:rPr lang="en-GB" altLang="en-US" dirty="0" smtClean="0"/>
              <a:t>v1.normalized</a:t>
            </a:r>
          </a:p>
          <a:p>
            <a:pPr lvl="1" eaLnBrk="1" hangingPunct="1"/>
            <a:r>
              <a:rPr lang="en-GB" altLang="en-US" dirty="0" smtClean="0"/>
              <a:t>v1 </a:t>
            </a:r>
            <a:r>
              <a:rPr lang="en-GB" altLang="en-US" dirty="0" smtClean="0"/>
              <a:t>DOES NOT get changed by the </a:t>
            </a:r>
            <a:r>
              <a:rPr lang="en-GB" altLang="en-US" dirty="0" smtClean="0"/>
              <a:t>operation</a:t>
            </a:r>
          </a:p>
          <a:p>
            <a:pPr lvl="1" eaLnBrk="1" hangingPunct="1"/>
            <a:r>
              <a:rPr lang="en-GB" altLang="en-US" dirty="0" smtClean="0"/>
              <a:t>OR v1.Normalize() – Normalizes v1</a:t>
            </a:r>
            <a:endParaRPr lang="en-GB" altLang="en-US" dirty="0" smtClean="0"/>
          </a:p>
          <a:p>
            <a:pPr eaLnBrk="1" hangingPunct="1"/>
            <a:endParaRPr lang="en-GB" altLang="en-US" dirty="0" smtClean="0"/>
          </a:p>
          <a:p>
            <a:pPr eaLnBrk="1" hangingPunct="1"/>
            <a:endParaRPr lang="en-US" altLang="en-US" dirty="0" smtClean="0"/>
          </a:p>
        </p:txBody>
      </p:sp>
    </p:spTree>
    <p:extLst>
      <p:ext uri="{BB962C8B-B14F-4D97-AF65-F5344CB8AC3E}">
        <p14:creationId xmlns:p14="http://schemas.microsoft.com/office/powerpoint/2010/main" val="400689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IE" altLang="en-US" smtClean="0"/>
              <a:t>Vector addition</a:t>
            </a:r>
            <a:endParaRPr lang="en-US" altLang="en-US" smtClean="0"/>
          </a:p>
        </p:txBody>
      </p:sp>
      <p:sp>
        <p:nvSpPr>
          <p:cNvPr id="2969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add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724400"/>
            <a:ext cx="2486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307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ltLang="en-US" smtClean="0"/>
              <a:t>Vector Subtraction</a:t>
            </a:r>
            <a:endParaRPr lang="en-US" altLang="en-US" smtClean="0"/>
          </a:p>
        </p:txBody>
      </p:sp>
      <p:sp>
        <p:nvSpPr>
          <p:cNvPr id="30723"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subtract 2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a:p>
            <a:pPr eaLnBrk="1" hangingPunct="1"/>
            <a:endParaRPr lang="en-US" altLang="en-US" smtClean="0"/>
          </a:p>
        </p:txBody>
      </p:sp>
    </p:spTree>
    <p:extLst>
      <p:ext uri="{BB962C8B-B14F-4D97-AF65-F5344CB8AC3E}">
        <p14:creationId xmlns:p14="http://schemas.microsoft.com/office/powerpoint/2010/main" val="12263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Course content</a:t>
            </a: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Steering behaviours</a:t>
            </a:r>
          </a:p>
          <a:p>
            <a:pPr lvl="1"/>
            <a:r>
              <a:rPr lang="en-IE" dirty="0" smtClean="0"/>
              <a:t>Seek, flee, pursue, evade, arrive, offset pursuit</a:t>
            </a:r>
          </a:p>
          <a:p>
            <a:pPr lvl="1"/>
            <a:r>
              <a:rPr lang="en-IE" dirty="0" smtClean="0"/>
              <a:t>Path following, wander</a:t>
            </a:r>
          </a:p>
          <a:p>
            <a:pPr lvl="1"/>
            <a:r>
              <a:rPr lang="en-IE" dirty="0" smtClean="0"/>
              <a:t>Obstacle avoidance</a:t>
            </a:r>
          </a:p>
          <a:p>
            <a:pPr lvl="1"/>
            <a:r>
              <a:rPr lang="en-IE" dirty="0" smtClean="0"/>
              <a:t>Flocking</a:t>
            </a:r>
          </a:p>
          <a:p>
            <a:pPr lvl="1"/>
            <a:r>
              <a:rPr lang="en-IE" dirty="0" smtClean="0"/>
              <a:t>Combining steering behaviours</a:t>
            </a:r>
          </a:p>
          <a:p>
            <a:r>
              <a:rPr lang="en-IE" dirty="0" smtClean="0"/>
              <a:t>Finite state machine AI, Goal directed AI, Behaviour trees</a:t>
            </a:r>
          </a:p>
          <a:p>
            <a:r>
              <a:rPr lang="en-IE" dirty="0" smtClean="0"/>
              <a:t>Path finding</a:t>
            </a:r>
          </a:p>
          <a:p>
            <a:pPr lvl="1"/>
            <a:r>
              <a:rPr lang="en-IE" dirty="0" smtClean="0"/>
              <a:t>Navigation graphs, A*</a:t>
            </a:r>
            <a:endParaRPr lang="en-IE" dirty="0"/>
          </a:p>
        </p:txBody>
      </p:sp>
    </p:spTree>
    <p:extLst>
      <p:ext uri="{BB962C8B-B14F-4D97-AF65-F5344CB8AC3E}">
        <p14:creationId xmlns:p14="http://schemas.microsoft.com/office/powerpoint/2010/main" val="3774150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IE" altLang="en-US" smtClean="0"/>
              <a:t>Scalar Multiplication</a:t>
            </a:r>
            <a:endParaRPr lang="en-US" altLang="en-US" smtClean="0"/>
          </a:p>
        </p:txBody>
      </p:sp>
      <p:sp>
        <p:nvSpPr>
          <p:cNvPr id="3174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Multiply each component by a scalar</a:t>
            </a:r>
          </a:p>
          <a:p>
            <a:pPr eaLnBrk="1" hangingPunct="1"/>
            <a:r>
              <a:rPr lang="en-IE" altLang="en-US" smtClean="0"/>
              <a:t>“Scales” the vector</a:t>
            </a:r>
          </a:p>
          <a:p>
            <a:pPr eaLnBrk="1" hangingPunct="1"/>
            <a:r>
              <a:rPr lang="en-IE" altLang="en-US" smtClean="0"/>
              <a:t>Use the overloaded * operator</a:t>
            </a:r>
            <a:endParaRPr lang="en-US" altLang="en-US" smtClean="0"/>
          </a:p>
        </p:txBody>
      </p:sp>
    </p:spTree>
    <p:extLst>
      <p:ext uri="{BB962C8B-B14F-4D97-AF65-F5344CB8AC3E}">
        <p14:creationId xmlns:p14="http://schemas.microsoft.com/office/powerpoint/2010/main" val="147685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IE" altLang="en-US" smtClean="0"/>
              <a:t>“Dot” product</a:t>
            </a:r>
            <a:endParaRPr lang="en-US" altLang="en-US" smtClean="0"/>
          </a:p>
        </p:txBody>
      </p:sp>
      <p:sp>
        <p:nvSpPr>
          <p:cNvPr id="3277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z="2800" dirty="0" smtClean="0"/>
              <a:t>“Multiply” 2 vectors together</a:t>
            </a:r>
          </a:p>
          <a:p>
            <a:pPr eaLnBrk="1" hangingPunct="1"/>
            <a:r>
              <a:rPr lang="en-IE" altLang="en-US" sz="2800" dirty="0" err="1" smtClean="0"/>
              <a:t>u.v</a:t>
            </a:r>
            <a:r>
              <a:rPr lang="en-IE" altLang="en-US" sz="2800" dirty="0" smtClean="0"/>
              <a:t> = (</a:t>
            </a:r>
            <a:r>
              <a:rPr lang="en-IE" altLang="en-US" sz="2800" dirty="0" err="1" smtClean="0"/>
              <a:t>u</a:t>
            </a:r>
            <a:r>
              <a:rPr lang="en-IE" altLang="en-US" sz="2800" baseline="-25000" dirty="0" err="1" smtClean="0"/>
              <a:t>x</a:t>
            </a:r>
            <a:r>
              <a:rPr lang="en-IE" altLang="en-US" sz="2800" dirty="0" smtClean="0"/>
              <a:t> </a:t>
            </a:r>
            <a:r>
              <a:rPr lang="en-IE" altLang="en-US" sz="2800" dirty="0" err="1" smtClean="0"/>
              <a:t>v</a:t>
            </a:r>
            <a:r>
              <a:rPr lang="en-IE" altLang="en-US" sz="2800" baseline="-25000" dirty="0" err="1" smtClean="0"/>
              <a:t>x</a:t>
            </a:r>
            <a:r>
              <a:rPr lang="en-IE" altLang="en-US" sz="2800" dirty="0" smtClean="0"/>
              <a:t> + </a:t>
            </a:r>
            <a:r>
              <a:rPr lang="en-IE" altLang="en-US" sz="2800" dirty="0" err="1" smtClean="0"/>
              <a:t>u</a:t>
            </a:r>
            <a:r>
              <a:rPr lang="en-IE" altLang="en-US" sz="2800" baseline="-25000" dirty="0" err="1" smtClean="0"/>
              <a:t>y</a:t>
            </a:r>
            <a:r>
              <a:rPr lang="en-IE" altLang="en-US" sz="2800" dirty="0" smtClean="0"/>
              <a:t> </a:t>
            </a:r>
            <a:r>
              <a:rPr lang="en-IE" altLang="en-US" sz="2800" dirty="0" err="1" smtClean="0"/>
              <a:t>v</a:t>
            </a:r>
            <a:r>
              <a:rPr lang="en-IE" altLang="en-US" sz="2800" baseline="-25000" dirty="0" err="1" smtClean="0"/>
              <a:t>y</a:t>
            </a:r>
            <a:r>
              <a:rPr lang="en-IE" altLang="en-US" sz="2800" dirty="0" smtClean="0"/>
              <a:t> + </a:t>
            </a:r>
            <a:r>
              <a:rPr lang="en-IE" altLang="en-US" sz="2800" dirty="0" err="1" smtClean="0"/>
              <a:t>u</a:t>
            </a:r>
            <a:r>
              <a:rPr lang="en-IE" altLang="en-US" sz="2800" baseline="-25000" dirty="0" err="1" smtClean="0"/>
              <a:t>z</a:t>
            </a:r>
            <a:r>
              <a:rPr lang="en-IE" altLang="en-US" sz="2800" dirty="0" smtClean="0"/>
              <a:t> </a:t>
            </a:r>
            <a:r>
              <a:rPr lang="en-IE" altLang="en-US" sz="2800" dirty="0" err="1" smtClean="0"/>
              <a:t>v</a:t>
            </a:r>
            <a:r>
              <a:rPr lang="en-IE" altLang="en-US" sz="2800" baseline="-25000" dirty="0" err="1" smtClean="0"/>
              <a:t>z</a:t>
            </a:r>
            <a:r>
              <a:rPr lang="en-IE" altLang="en-US" sz="2800" dirty="0" smtClean="0"/>
              <a:t>)</a:t>
            </a:r>
          </a:p>
          <a:p>
            <a:pPr eaLnBrk="1" hangingPunct="1"/>
            <a:r>
              <a:rPr lang="en-IE" altLang="en-US" sz="2800" dirty="0" err="1" smtClean="0"/>
              <a:t>u.v</a:t>
            </a:r>
            <a:r>
              <a:rPr lang="en-IE" altLang="en-US" sz="2800" dirty="0" smtClean="0"/>
              <a:t> = |u||</a:t>
            </a:r>
            <a:r>
              <a:rPr lang="en-IE" altLang="en-US" sz="2800" dirty="0" err="1" smtClean="0"/>
              <a:t>v|cos</a:t>
            </a:r>
            <a:r>
              <a:rPr lang="en-IE" altLang="en-US" sz="2800" dirty="0" smtClean="0"/>
              <a:t> </a:t>
            </a:r>
            <a:r>
              <a:rPr lang="el-GR" altLang="en-US" sz="2800" dirty="0" smtClean="0">
                <a:cs typeface="Tahoma" pitchFamily="34" charset="0"/>
              </a:rPr>
              <a:t>θ</a:t>
            </a:r>
            <a:endParaRPr lang="en-IE" altLang="en-US" sz="2800" dirty="0" smtClean="0">
              <a:cs typeface="Tahoma" pitchFamily="34" charset="0"/>
            </a:endParaRPr>
          </a:p>
          <a:p>
            <a:pPr eaLnBrk="1" hangingPunct="1"/>
            <a:r>
              <a:rPr lang="en-IE" altLang="en-US" sz="2800" dirty="0" smtClean="0">
                <a:cs typeface="Tahoma" pitchFamily="34" charset="0"/>
              </a:rPr>
              <a:t>Or </a:t>
            </a:r>
            <a:r>
              <a:rPr lang="en-IE" altLang="en-US" sz="2800" dirty="0" err="1" smtClean="0"/>
              <a:t>cos</a:t>
            </a:r>
            <a:r>
              <a:rPr lang="en-IE" altLang="en-US" sz="2800" dirty="0" smtClean="0"/>
              <a:t> </a:t>
            </a:r>
            <a:r>
              <a:rPr lang="el-GR" altLang="en-US" sz="2800" dirty="0" smtClean="0">
                <a:cs typeface="Tahoma" pitchFamily="34" charset="0"/>
              </a:rPr>
              <a:t>θ</a:t>
            </a:r>
            <a:r>
              <a:rPr lang="en-IE" altLang="en-US" sz="2800" dirty="0" smtClean="0">
                <a:cs typeface="Tahoma" pitchFamily="34" charset="0"/>
              </a:rPr>
              <a:t> = </a:t>
            </a:r>
            <a:r>
              <a:rPr lang="en-IE" altLang="en-US" sz="2800" dirty="0" err="1" smtClean="0">
                <a:cs typeface="Tahoma" pitchFamily="34" charset="0"/>
              </a:rPr>
              <a:t>u.v</a:t>
            </a:r>
            <a:r>
              <a:rPr lang="en-IE" altLang="en-US" sz="2800" dirty="0" smtClean="0">
                <a:cs typeface="Tahoma" pitchFamily="34" charset="0"/>
              </a:rPr>
              <a:t> / </a:t>
            </a:r>
            <a:r>
              <a:rPr lang="en-IE" altLang="en-US" sz="2800" dirty="0" smtClean="0"/>
              <a:t>|u||v|</a:t>
            </a:r>
            <a:endParaRPr lang="en-IE" altLang="en-US" sz="2800" dirty="0" smtClean="0">
              <a:cs typeface="Tahoma" pitchFamily="34" charset="0"/>
            </a:endParaRPr>
          </a:p>
          <a:p>
            <a:pPr eaLnBrk="1" hangingPunct="1"/>
            <a:r>
              <a:rPr lang="en-IE" altLang="en-US" sz="2800" dirty="0" smtClean="0">
                <a:cs typeface="Tahoma" pitchFamily="34" charset="0"/>
              </a:rPr>
              <a:t>I.e. The cosine of the angle between them scaled by the vectors magnitude</a:t>
            </a:r>
          </a:p>
          <a:p>
            <a:pPr eaLnBrk="1" hangingPunct="1"/>
            <a:r>
              <a:rPr lang="en-IE" altLang="en-US" sz="2800" dirty="0" smtClean="0">
                <a:cs typeface="Tahoma" pitchFamily="34" charset="0"/>
              </a:rPr>
              <a:t>For unit vectors, </a:t>
            </a:r>
            <a:r>
              <a:rPr lang="en-IE" altLang="en-US" sz="2800" dirty="0" err="1" smtClean="0">
                <a:cs typeface="Tahoma" pitchFamily="34" charset="0"/>
              </a:rPr>
              <a:t>u.v</a:t>
            </a:r>
            <a:r>
              <a:rPr lang="en-IE" altLang="en-US" sz="2800" dirty="0" smtClean="0">
                <a:cs typeface="Tahoma" pitchFamily="34" charset="0"/>
              </a:rPr>
              <a:t> = </a:t>
            </a:r>
            <a:r>
              <a:rPr lang="en-IE" altLang="en-US" sz="2800" dirty="0" err="1" smtClean="0">
                <a:cs typeface="Tahoma" pitchFamily="34" charset="0"/>
              </a:rPr>
              <a:t>cos</a:t>
            </a:r>
            <a:r>
              <a:rPr lang="en-IE" altLang="en-US" sz="2800" dirty="0" smtClean="0">
                <a:cs typeface="Tahoma" pitchFamily="34" charset="0"/>
              </a:rPr>
              <a:t> </a:t>
            </a:r>
            <a:r>
              <a:rPr lang="el-GR" altLang="en-US" sz="2800" dirty="0" smtClean="0">
                <a:cs typeface="Tahoma" pitchFamily="34" charset="0"/>
              </a:rPr>
              <a:t>θ</a:t>
            </a:r>
            <a:r>
              <a:rPr lang="en-IE" altLang="en-US" sz="2800" dirty="0" smtClean="0">
                <a:cs typeface="Tahoma" pitchFamily="34" charset="0"/>
              </a:rPr>
              <a:t>!</a:t>
            </a:r>
          </a:p>
          <a:p>
            <a:pPr eaLnBrk="1" hangingPunct="1"/>
            <a:r>
              <a:rPr lang="en-GB" altLang="en-US" sz="2800" dirty="0" smtClean="0">
                <a:cs typeface="Tahoma" pitchFamily="34" charset="0"/>
              </a:rPr>
              <a:t>THIS IS INCREDIBLY USEFUL PROPERTY!</a:t>
            </a:r>
            <a:endParaRPr lang="en-IE" altLang="en-US" sz="2800" dirty="0" smtClean="0">
              <a:cs typeface="Tahoma" pitchFamily="34" charset="0"/>
            </a:endParaRPr>
          </a:p>
          <a:p>
            <a:pPr eaLnBrk="1" hangingPunct="1"/>
            <a:endParaRPr lang="el-GR" altLang="en-US" sz="2800" dirty="0" smtClean="0">
              <a:cs typeface="Tahoma" pitchFamily="34" charset="0"/>
            </a:endParaRPr>
          </a:p>
          <a:p>
            <a:pPr eaLnBrk="1" hangingPunct="1"/>
            <a:endParaRPr lang="en-IE" altLang="en-US" sz="2800" dirty="0" smtClean="0"/>
          </a:p>
        </p:txBody>
      </p:sp>
    </p:spTree>
    <p:extLst>
      <p:ext uri="{BB962C8B-B14F-4D97-AF65-F5344CB8AC3E}">
        <p14:creationId xmlns:p14="http://schemas.microsoft.com/office/powerpoint/2010/main" val="428423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IE" altLang="en-US" smtClean="0"/>
              <a:t>Interesting properties</a:t>
            </a:r>
            <a:endParaRPr lang="en-US" altLang="en-US" smtClean="0"/>
          </a:p>
        </p:txBody>
      </p:sp>
      <p:sp>
        <p:nvSpPr>
          <p:cNvPr id="33795"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dirty="0" smtClean="0"/>
              <a:t>If </a:t>
            </a:r>
            <a:r>
              <a:rPr lang="en-IE" altLang="en-US" sz="2800" dirty="0" err="1" smtClean="0"/>
              <a:t>u.v</a:t>
            </a:r>
            <a:r>
              <a:rPr lang="en-IE" altLang="en-US" sz="2800" dirty="0" smtClean="0"/>
              <a:t> = 0, then u    v  - Cos (PI/2) = 0</a:t>
            </a:r>
          </a:p>
          <a:p>
            <a:pPr eaLnBrk="1" hangingPunct="1">
              <a:lnSpc>
                <a:spcPct val="90000"/>
              </a:lnSpc>
            </a:pPr>
            <a:r>
              <a:rPr lang="en-IE" altLang="en-US" sz="2800" dirty="0" smtClean="0"/>
              <a:t>If </a:t>
            </a:r>
            <a:r>
              <a:rPr lang="en-IE" altLang="en-US" sz="2800" dirty="0" err="1" smtClean="0"/>
              <a:t>u.v</a:t>
            </a:r>
            <a:r>
              <a:rPr lang="en-IE" altLang="en-US" sz="2800" dirty="0" smtClean="0"/>
              <a:t> &gt;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r>
              <a:rPr lang="en-IE" altLang="en-US" sz="2800" dirty="0" smtClean="0">
                <a:cs typeface="Tahoma" pitchFamily="34" charset="0"/>
              </a:rPr>
              <a:t>If </a:t>
            </a:r>
            <a:r>
              <a:rPr lang="en-IE" altLang="en-US" sz="2800" dirty="0" err="1" smtClean="0">
                <a:cs typeface="Tahoma" pitchFamily="34" charset="0"/>
              </a:rPr>
              <a:t>u.v</a:t>
            </a:r>
            <a:r>
              <a:rPr lang="en-IE" altLang="en-US" sz="2800" dirty="0" smtClean="0">
                <a:cs typeface="Tahoma" pitchFamily="34" charset="0"/>
              </a:rPr>
              <a:t> &lt;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endParaRPr lang="en-IE" altLang="en-US" sz="2800" dirty="0" smtClean="0">
              <a:cs typeface="Tahoma" pitchFamily="34" charset="0"/>
            </a:endParaRPr>
          </a:p>
          <a:p>
            <a:pPr>
              <a:lnSpc>
                <a:spcPct val="90000"/>
              </a:lnSpc>
            </a:pPr>
            <a:r>
              <a:rPr lang="en-IE" altLang="en-US" sz="2800" dirty="0" smtClean="0">
                <a:cs typeface="Tahoma" pitchFamily="34" charset="0"/>
              </a:rPr>
              <a:t>Use </a:t>
            </a:r>
            <a:r>
              <a:rPr lang="en-IE" sz="2800" dirty="0" err="1"/>
              <a:t>glm</a:t>
            </a:r>
            <a:r>
              <a:rPr lang="en-IE" sz="2800" dirty="0"/>
              <a:t>::pi&lt;float</a:t>
            </a:r>
            <a:r>
              <a:rPr lang="en-IE" sz="2800" dirty="0" smtClean="0"/>
              <a:t>&gt;() </a:t>
            </a:r>
            <a:r>
              <a:rPr lang="en-IE" altLang="en-US" sz="2800" dirty="0" smtClean="0">
                <a:cs typeface="Tahoma" pitchFamily="34" charset="0"/>
              </a:rPr>
              <a:t>to get PI</a:t>
            </a:r>
          </a:p>
          <a:p>
            <a:pPr eaLnBrk="1" hangingPunct="1">
              <a:lnSpc>
                <a:spcPct val="90000"/>
              </a:lnSpc>
            </a:pPr>
            <a:r>
              <a:rPr lang="en-IE" altLang="en-US" sz="2800" dirty="0" smtClean="0">
                <a:cs typeface="Tahoma" pitchFamily="34" charset="0"/>
              </a:rPr>
              <a:t>Use </a:t>
            </a:r>
          </a:p>
          <a:p>
            <a:pPr lvl="1">
              <a:lnSpc>
                <a:spcPct val="90000"/>
              </a:lnSpc>
            </a:pPr>
            <a:r>
              <a:rPr lang="en-IE" altLang="en-US" sz="2400" dirty="0" smtClean="0">
                <a:cs typeface="Tahoma" pitchFamily="34" charset="0"/>
              </a:rPr>
              <a:t>float </a:t>
            </a:r>
            <a:r>
              <a:rPr lang="en-IE" sz="2400" dirty="0" err="1"/>
              <a:t>glm</a:t>
            </a:r>
            <a:r>
              <a:rPr lang="en-IE" sz="2400" dirty="0"/>
              <a:t>::</a:t>
            </a:r>
            <a:r>
              <a:rPr lang="en-IE" sz="2400" dirty="0" smtClean="0"/>
              <a:t>dot(a, b)</a:t>
            </a:r>
            <a:endParaRPr lang="en-IE" altLang="en-US" sz="2400" dirty="0" smtClean="0">
              <a:cs typeface="Tahoma" pitchFamily="34" charset="0"/>
            </a:endParaRPr>
          </a:p>
          <a:p>
            <a:pPr lvl="1" eaLnBrk="1" hangingPunct="1">
              <a:lnSpc>
                <a:spcPct val="90000"/>
              </a:lnSpc>
            </a:pPr>
            <a:r>
              <a:rPr lang="en-IE" altLang="en-US" sz="2400" dirty="0" smtClean="0">
                <a:cs typeface="Tahoma" pitchFamily="34" charset="0"/>
              </a:rPr>
              <a:t>To calculate </a:t>
            </a:r>
          </a:p>
          <a:p>
            <a:pPr eaLnBrk="1" hangingPunct="1">
              <a:lnSpc>
                <a:spcPct val="90000"/>
              </a:lnSpc>
            </a:pPr>
            <a:endParaRPr lang="en-IE" altLang="en-US" sz="2800" dirty="0" smtClean="0">
              <a:cs typeface="Tahoma" pitchFamily="34" charset="0"/>
            </a:endParaRPr>
          </a:p>
          <a:p>
            <a:pPr eaLnBrk="1" hangingPunct="1">
              <a:lnSpc>
                <a:spcPct val="90000"/>
              </a:lnSpc>
            </a:pPr>
            <a:endParaRPr lang="en-US" altLang="en-US" sz="2800" dirty="0" smtClean="0"/>
          </a:p>
        </p:txBody>
      </p:sp>
      <p:sp>
        <p:nvSpPr>
          <p:cNvPr id="33796" name="Line 4"/>
          <p:cNvSpPr>
            <a:spLocks noChangeShapeType="1"/>
          </p:cNvSpPr>
          <p:nvPr/>
        </p:nvSpPr>
        <p:spPr bwMode="auto">
          <a:xfrm>
            <a:off x="4648200" y="211189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3797" name="Line 5"/>
          <p:cNvSpPr>
            <a:spLocks noChangeShapeType="1"/>
          </p:cNvSpPr>
          <p:nvPr/>
        </p:nvSpPr>
        <p:spPr bwMode="auto">
          <a:xfrm>
            <a:off x="4267200" y="2492896"/>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Tree>
    <p:extLst>
      <p:ext uri="{BB962C8B-B14F-4D97-AF65-F5344CB8AC3E}">
        <p14:creationId xmlns:p14="http://schemas.microsoft.com/office/powerpoint/2010/main" val="35425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IE" altLang="en-US" smtClean="0"/>
              <a:t>Dot product uses:</a:t>
            </a:r>
            <a:endParaRPr lang="en-US" altLang="en-US" smtClean="0"/>
          </a:p>
        </p:txBody>
      </p:sp>
      <p:sp>
        <p:nvSpPr>
          <p:cNvPr id="34819" name="Line 4"/>
          <p:cNvSpPr>
            <a:spLocks noChangeShapeType="1"/>
          </p:cNvSpPr>
          <p:nvPr/>
        </p:nvSpPr>
        <p:spPr bwMode="auto">
          <a:xfrm>
            <a:off x="1524000" y="3657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4820" name="Oval 5"/>
          <p:cNvSpPr>
            <a:spLocks noChangeArrowheads="1"/>
          </p:cNvSpPr>
          <p:nvPr/>
        </p:nvSpPr>
        <p:spPr bwMode="auto">
          <a:xfrm>
            <a:off x="2743200" y="3429000"/>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4821" name="Line 6"/>
          <p:cNvSpPr>
            <a:spLocks noChangeShapeType="1"/>
          </p:cNvSpPr>
          <p:nvPr/>
        </p:nvSpPr>
        <p:spPr bwMode="auto">
          <a:xfrm flipV="1">
            <a:off x="3124200" y="27432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4822" name="Text Box 7"/>
          <p:cNvSpPr txBox="1">
            <a:spLocks noChangeArrowheads="1"/>
          </p:cNvSpPr>
          <p:nvPr/>
        </p:nvSpPr>
        <p:spPr bwMode="auto">
          <a:xfrm>
            <a:off x="3336925" y="2471738"/>
            <a:ext cx="2633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Orientation Vector</a:t>
            </a:r>
            <a:endParaRPr lang="en-US" altLang="en-US"/>
          </a:p>
        </p:txBody>
      </p:sp>
      <p:sp>
        <p:nvSpPr>
          <p:cNvPr id="34823" name="Text Box 8"/>
          <p:cNvSpPr txBox="1">
            <a:spLocks noChangeArrowheads="1"/>
          </p:cNvSpPr>
          <p:nvPr/>
        </p:nvSpPr>
        <p:spPr bwMode="auto">
          <a:xfrm>
            <a:off x="1508125" y="2928938"/>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4" name="Text Box 9"/>
          <p:cNvSpPr txBox="1">
            <a:spLocks noChangeArrowheads="1"/>
          </p:cNvSpPr>
          <p:nvPr/>
        </p:nvSpPr>
        <p:spPr bwMode="auto">
          <a:xfrm>
            <a:off x="1508125" y="3767138"/>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5" name="Text Box 10"/>
          <p:cNvSpPr txBox="1">
            <a:spLocks noChangeArrowheads="1"/>
          </p:cNvSpPr>
          <p:nvPr/>
        </p:nvSpPr>
        <p:spPr bwMode="auto">
          <a:xfrm>
            <a:off x="6080125" y="2319338"/>
            <a:ext cx="2759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Dot product will be positive if an entity is in front of the entity</a:t>
            </a:r>
            <a:endParaRPr lang="en-US" altLang="en-US"/>
          </a:p>
        </p:txBody>
      </p:sp>
    </p:spTree>
    <p:extLst>
      <p:ext uri="{BB962C8B-B14F-4D97-AF65-F5344CB8AC3E}">
        <p14:creationId xmlns:p14="http://schemas.microsoft.com/office/powerpoint/2010/main" val="152044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Consider…</a:t>
            </a:r>
            <a:endParaRPr lang="en-IE" dirty="0"/>
          </a:p>
        </p:txBody>
      </p:sp>
      <p:sp>
        <p:nvSpPr>
          <p:cNvPr id="3" name="Content Placeholder 2"/>
          <p:cNvSpPr>
            <a:spLocks noGrp="1"/>
          </p:cNvSpPr>
          <p:nvPr>
            <p:ph idx="1"/>
          </p:nvPr>
        </p:nvSpPr>
        <p:spPr/>
        <p:txBody>
          <a:bodyPr/>
          <a:lstStyle/>
          <a:p>
            <a:endParaRPr lang="en-IE" dirty="0"/>
          </a:p>
        </p:txBody>
      </p:sp>
      <p:pic>
        <p:nvPicPr>
          <p:cNvPr id="993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960" y="3228608"/>
            <a:ext cx="2600325" cy="1743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utoShape 29"/>
          <p:cNvCxnSpPr>
            <a:cxnSpLocks noChangeShapeType="1"/>
          </p:cNvCxnSpPr>
          <p:nvPr/>
        </p:nvCxnSpPr>
        <p:spPr bwMode="auto">
          <a:xfrm flipH="1">
            <a:off x="4976956" y="4174124"/>
            <a:ext cx="966470" cy="69850"/>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30"/>
          <p:cNvCxnSpPr>
            <a:cxnSpLocks noChangeShapeType="1"/>
          </p:cNvCxnSpPr>
          <p:nvPr/>
        </p:nvCxnSpPr>
        <p:spPr bwMode="auto">
          <a:xfrm flipH="1">
            <a:off x="4615641" y="4557664"/>
            <a:ext cx="1379855" cy="6540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 name="Text Box 31"/>
          <p:cNvSpPr txBox="1">
            <a:spLocks noChangeArrowheads="1"/>
          </p:cNvSpPr>
          <p:nvPr/>
        </p:nvSpPr>
        <p:spPr bwMode="auto">
          <a:xfrm>
            <a:off x="5826710" y="3954731"/>
            <a:ext cx="2496646"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B</a:t>
            </a:r>
          </a:p>
        </p:txBody>
      </p:sp>
      <p:sp>
        <p:nvSpPr>
          <p:cNvPr id="8" name="Text Box 32"/>
          <p:cNvSpPr txBox="1">
            <a:spLocks noChangeArrowheads="1"/>
          </p:cNvSpPr>
          <p:nvPr/>
        </p:nvSpPr>
        <p:spPr bwMode="auto">
          <a:xfrm>
            <a:off x="6018028" y="4335507"/>
            <a:ext cx="2114009"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A</a:t>
            </a:r>
          </a:p>
        </p:txBody>
      </p:sp>
      <p:sp>
        <p:nvSpPr>
          <p:cNvPr id="4"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r>
              <a:rPr kumimoji="0" lang="en-IE"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IE"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6400800" algn="r"/>
              </a:tabLst>
            </a:pPr>
            <a:endParaRPr kumimoji="0" lang="en-IE"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9"/>
          <p:cNvSpPr>
            <a:spLocks noChangeArrowheads="1"/>
          </p:cNvSpPr>
          <p:nvPr/>
        </p:nvSpPr>
        <p:spPr bwMode="auto">
          <a:xfrm>
            <a:off x="6858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sp>
        <p:nvSpPr>
          <p:cNvPr id="10" name="Rectangle 10"/>
          <p:cNvSpPr>
            <a:spLocks noChangeArrowheads="1"/>
          </p:cNvSpPr>
          <p:nvPr/>
        </p:nvSpPr>
        <p:spPr bwMode="auto">
          <a:xfrm>
            <a:off x="685800" y="2200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01720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IE" altLang="en-US" dirty="0" smtClean="0"/>
              <a:t>Also…</a:t>
            </a:r>
            <a:endParaRPr lang="en-US" altLang="en-US" dirty="0" smtClean="0"/>
          </a:p>
        </p:txBody>
      </p:sp>
      <p:sp>
        <p:nvSpPr>
          <p:cNvPr id="35843" name="Line 3"/>
          <p:cNvSpPr>
            <a:spLocks noChangeShapeType="1"/>
          </p:cNvSpPr>
          <p:nvPr/>
        </p:nvSpPr>
        <p:spPr bwMode="auto">
          <a:xfrm>
            <a:off x="1524000" y="5453063"/>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4" name="Line 5"/>
          <p:cNvSpPr>
            <a:spLocks noChangeShapeType="1"/>
          </p:cNvSpPr>
          <p:nvPr/>
        </p:nvSpPr>
        <p:spPr bwMode="auto">
          <a:xfrm flipV="1">
            <a:off x="3124200" y="4538663"/>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5845" name="Text Box 7"/>
          <p:cNvSpPr txBox="1">
            <a:spLocks noChangeArrowheads="1"/>
          </p:cNvSpPr>
          <p:nvPr/>
        </p:nvSpPr>
        <p:spPr bwMode="auto">
          <a:xfrm>
            <a:off x="1508125" y="472440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6" name="Text Box 8"/>
          <p:cNvSpPr txBox="1">
            <a:spLocks noChangeArrowheads="1"/>
          </p:cNvSpPr>
          <p:nvPr/>
        </p:nvSpPr>
        <p:spPr bwMode="auto">
          <a:xfrm>
            <a:off x="1508125" y="5562600"/>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7" name="Text Box 9"/>
          <p:cNvSpPr txBox="1">
            <a:spLocks noChangeArrowheads="1"/>
          </p:cNvSpPr>
          <p:nvPr/>
        </p:nvSpPr>
        <p:spPr bwMode="auto">
          <a:xfrm>
            <a:off x="6080125" y="2319338"/>
            <a:ext cx="27590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Use the dot product to calculate angle of offset to opponent,</a:t>
            </a:r>
          </a:p>
          <a:p>
            <a:pPr eaLnBrk="1" hangingPunct="1"/>
            <a:r>
              <a:rPr lang="en-IE" altLang="en-US"/>
              <a:t>If angle &gt; (FOV/2), then the opponent is inside the FOV!</a:t>
            </a:r>
            <a:endParaRPr lang="en-US" altLang="en-US"/>
          </a:p>
        </p:txBody>
      </p:sp>
      <p:sp>
        <p:nvSpPr>
          <p:cNvPr id="35848" name="Line 10"/>
          <p:cNvSpPr>
            <a:spLocks noChangeShapeType="1"/>
          </p:cNvSpPr>
          <p:nvPr/>
        </p:nvSpPr>
        <p:spPr bwMode="auto">
          <a:xfrm flipH="1" flipV="1">
            <a:off x="2133600" y="3548063"/>
            <a:ext cx="9144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9" name="Line 11"/>
          <p:cNvSpPr>
            <a:spLocks noChangeShapeType="1"/>
          </p:cNvSpPr>
          <p:nvPr/>
        </p:nvSpPr>
        <p:spPr bwMode="auto">
          <a:xfrm flipV="1">
            <a:off x="3048000" y="3548063"/>
            <a:ext cx="11430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0" name="Text Box 12"/>
          <p:cNvSpPr txBox="1">
            <a:spLocks noChangeArrowheads="1"/>
          </p:cNvSpPr>
          <p:nvPr/>
        </p:nvSpPr>
        <p:spPr bwMode="auto">
          <a:xfrm>
            <a:off x="2209800" y="3200400"/>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Field of view</a:t>
            </a:r>
            <a:endParaRPr lang="en-US" altLang="en-US"/>
          </a:p>
        </p:txBody>
      </p:sp>
      <p:sp>
        <p:nvSpPr>
          <p:cNvPr id="35851" name="Line 14"/>
          <p:cNvSpPr>
            <a:spLocks noChangeShapeType="1"/>
          </p:cNvSpPr>
          <p:nvPr/>
        </p:nvSpPr>
        <p:spPr bwMode="auto">
          <a:xfrm flipV="1">
            <a:off x="3200400" y="2743200"/>
            <a:ext cx="60960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2" name="Oval 13"/>
          <p:cNvSpPr>
            <a:spLocks noChangeArrowheads="1"/>
          </p:cNvSpPr>
          <p:nvPr/>
        </p:nvSpPr>
        <p:spPr bwMode="auto">
          <a:xfrm>
            <a:off x="3657600" y="2590800"/>
            <a:ext cx="304800" cy="3048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5853" name="Oval 4"/>
          <p:cNvSpPr>
            <a:spLocks noChangeArrowheads="1"/>
          </p:cNvSpPr>
          <p:nvPr/>
        </p:nvSpPr>
        <p:spPr bwMode="auto">
          <a:xfrm>
            <a:off x="2743200" y="5224463"/>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Tree>
    <p:extLst>
      <p:ext uri="{BB962C8B-B14F-4D97-AF65-F5344CB8AC3E}">
        <p14:creationId xmlns:p14="http://schemas.microsoft.com/office/powerpoint/2010/main" val="296440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ltLang="en-US" smtClean="0"/>
              <a:t>Cross product</a:t>
            </a:r>
            <a:endParaRPr lang="en-US" altLang="en-US" smtClean="0"/>
          </a:p>
        </p:txBody>
      </p:sp>
      <p:sp>
        <p:nvSpPr>
          <p:cNvPr id="3686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dirty="0" smtClean="0"/>
              <a:t>Evaluates to another vector that is mutually perpendicular to the two vectors</a:t>
            </a:r>
          </a:p>
          <a:p>
            <a:pPr eaLnBrk="1" hangingPunct="1">
              <a:lnSpc>
                <a:spcPct val="90000"/>
              </a:lnSpc>
            </a:pPr>
            <a:r>
              <a:rPr lang="en-IE" altLang="en-US" sz="2400" dirty="0" smtClean="0"/>
              <a:t>p = u x v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z</a:t>
            </a:r>
            <a:r>
              <a:rPr lang="en-IE" altLang="en-US" sz="2400" dirty="0" smtClean="0"/>
              <a:t> -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y</a:t>
            </a:r>
            <a:r>
              <a:rPr lang="en-IE" altLang="en-US" sz="2400" dirty="0" smtClean="0"/>
              <a:t>,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x</a:t>
            </a:r>
            <a:r>
              <a:rPr lang="en-IE" altLang="en-US" sz="2400" dirty="0" smtClean="0"/>
              <a:t> -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z</a:t>
            </a:r>
            <a:r>
              <a:rPr lang="en-IE" altLang="en-US" sz="2400" baseline="-25000" dirty="0" smtClean="0"/>
              <a:t>, </a:t>
            </a:r>
            <a:br>
              <a:rPr lang="en-IE" altLang="en-US" sz="2400" baseline="-25000" dirty="0" smtClean="0"/>
            </a:br>
            <a:r>
              <a:rPr lang="en-IE" altLang="en-US" sz="2400" baseline="-25000" dirty="0" smtClean="0"/>
              <a:t>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y</a:t>
            </a:r>
            <a:r>
              <a:rPr lang="en-IE" altLang="en-US" sz="2400" dirty="0" smtClean="0"/>
              <a:t>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x</a:t>
            </a:r>
            <a:r>
              <a:rPr lang="en-IE" altLang="en-US" sz="2400" dirty="0" smtClean="0"/>
              <a:t>)</a:t>
            </a:r>
          </a:p>
          <a:p>
            <a:pPr marL="342900" lvl="1" indent="-342900">
              <a:lnSpc>
                <a:spcPct val="90000"/>
              </a:lnSpc>
              <a:buFont typeface="Arial" pitchFamily="34" charset="0"/>
              <a:buChar char="•"/>
            </a:pPr>
            <a:r>
              <a:rPr lang="en-IE" altLang="en-US" sz="2000" dirty="0"/>
              <a:t>In </a:t>
            </a:r>
            <a:r>
              <a:rPr lang="en-IE" altLang="en-US" sz="2000" dirty="0" smtClean="0"/>
              <a:t>code:</a:t>
            </a:r>
            <a:r>
              <a:rPr lang="en-IE" altLang="en-US" sz="2400" dirty="0" smtClean="0"/>
              <a:t> </a:t>
            </a:r>
          </a:p>
          <a:p>
            <a:pPr lvl="1">
              <a:lnSpc>
                <a:spcPct val="90000"/>
              </a:lnSpc>
            </a:pPr>
            <a:r>
              <a:rPr lang="en-IE" sz="2000" dirty="0" smtClean="0"/>
              <a:t>c = Vector3.Cross(a, b)</a:t>
            </a:r>
            <a:endParaRPr lang="en-IE" altLang="en-US" sz="2000" dirty="0" smtClean="0"/>
          </a:p>
          <a:p>
            <a:pPr>
              <a:lnSpc>
                <a:spcPct val="90000"/>
              </a:lnSpc>
            </a:pPr>
            <a:r>
              <a:rPr lang="en-GB" altLang="en-US" sz="2400" dirty="0" smtClean="0"/>
              <a:t>Axis </a:t>
            </a:r>
            <a:r>
              <a:rPr lang="en-GB" altLang="en-US" sz="2400" dirty="0"/>
              <a:t>of rotation</a:t>
            </a:r>
            <a:endParaRPr lang="en-IE" altLang="en-US" sz="2400" dirty="0" smtClean="0"/>
          </a:p>
          <a:p>
            <a:pPr>
              <a:lnSpc>
                <a:spcPct val="90000"/>
              </a:lnSpc>
            </a:pPr>
            <a:r>
              <a:rPr lang="en-IE" altLang="en-US" sz="2400" dirty="0" smtClean="0"/>
              <a:t>We can use this to find “normals” of </a:t>
            </a:r>
            <a:r>
              <a:rPr lang="en-IE" altLang="en-US" sz="2400" dirty="0" smtClean="0"/>
              <a:t>planes/triangles</a:t>
            </a:r>
          </a:p>
          <a:p>
            <a:pPr>
              <a:lnSpc>
                <a:spcPct val="90000"/>
              </a:lnSpc>
            </a:pPr>
            <a:r>
              <a:rPr lang="en-US" altLang="en-US" sz="2400" dirty="0">
                <a:hlinkClick r:id="rId3"/>
              </a:rPr>
              <a:t>http://</a:t>
            </a:r>
            <a:r>
              <a:rPr lang="en-US" altLang="en-US" sz="2400" dirty="0" smtClean="0">
                <a:hlinkClick r:id="rId3"/>
              </a:rPr>
              <a:t>www.physics.uoguelph.ca/tutorials/vectors/vectors.html</a:t>
            </a:r>
            <a:endParaRPr lang="en-US" altLang="en-US" sz="2400" dirty="0" smtClean="0"/>
          </a:p>
          <a:p>
            <a:pPr marL="0" indent="0">
              <a:lnSpc>
                <a:spcPct val="90000"/>
              </a:lnSpc>
              <a:buNone/>
            </a:pPr>
            <a:endParaRPr lang="en-US" altLang="en-US" sz="2400" dirty="0"/>
          </a:p>
          <a:p>
            <a:pPr>
              <a:lnSpc>
                <a:spcPct val="90000"/>
              </a:lnSpc>
            </a:pPr>
            <a:endParaRPr lang="en-IE" altLang="en-US" sz="2400" dirty="0" smtClean="0"/>
          </a:p>
          <a:p>
            <a:pPr>
              <a:lnSpc>
                <a:spcPct val="90000"/>
              </a:lnSpc>
            </a:pPr>
            <a:endParaRPr lang="en-IE" altLang="en-US" sz="2400" dirty="0" smtClean="0"/>
          </a:p>
          <a:p>
            <a:pPr lvl="1" eaLnBrk="1" hangingPunct="1">
              <a:lnSpc>
                <a:spcPct val="90000"/>
              </a:lnSpc>
            </a:pPr>
            <a:endParaRPr lang="en-IE" altLang="en-US" sz="2000" dirty="0" smtClean="0"/>
          </a:p>
        </p:txBody>
      </p:sp>
    </p:spTree>
    <p:extLst>
      <p:ext uri="{BB962C8B-B14F-4D97-AF65-F5344CB8AC3E}">
        <p14:creationId xmlns:p14="http://schemas.microsoft.com/office/powerpoint/2010/main" val="40173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IE" altLang="en-US" dirty="0" smtClean="0"/>
              <a:t>Newtonian Physics</a:t>
            </a:r>
            <a:endParaRPr lang="en-US" altLang="en-US" dirty="0" smtClean="0"/>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1800" smtClean="0"/>
              <a:t>Time</a:t>
            </a:r>
          </a:p>
          <a:p>
            <a:pPr lvl="1" eaLnBrk="1" hangingPunct="1">
              <a:lnSpc>
                <a:spcPct val="80000"/>
              </a:lnSpc>
            </a:pPr>
            <a:r>
              <a:rPr lang="en-IE" altLang="en-US" sz="1600" smtClean="0"/>
              <a:t>Scalar measured in seconds (s)</a:t>
            </a:r>
          </a:p>
          <a:p>
            <a:pPr eaLnBrk="1" hangingPunct="1">
              <a:lnSpc>
                <a:spcPct val="80000"/>
              </a:lnSpc>
            </a:pPr>
            <a:r>
              <a:rPr lang="en-IE" altLang="en-US" sz="1800" smtClean="0"/>
              <a:t>Distance</a:t>
            </a:r>
          </a:p>
          <a:p>
            <a:pPr lvl="1" eaLnBrk="1" hangingPunct="1">
              <a:lnSpc>
                <a:spcPct val="80000"/>
              </a:lnSpc>
            </a:pPr>
            <a:r>
              <a:rPr lang="en-IE" altLang="en-US" sz="1600" smtClean="0"/>
              <a:t>Scalar measured in Meters (m)</a:t>
            </a:r>
          </a:p>
          <a:p>
            <a:pPr eaLnBrk="1" hangingPunct="1">
              <a:lnSpc>
                <a:spcPct val="80000"/>
              </a:lnSpc>
            </a:pPr>
            <a:r>
              <a:rPr lang="en-IE" altLang="en-US" sz="1800" smtClean="0"/>
              <a:t>Mass</a:t>
            </a:r>
          </a:p>
          <a:p>
            <a:pPr eaLnBrk="1" hangingPunct="1">
              <a:lnSpc>
                <a:spcPct val="80000"/>
              </a:lnSpc>
            </a:pPr>
            <a:r>
              <a:rPr lang="en-IE" altLang="en-US" sz="1800" smtClean="0"/>
              <a:t>A measure of the amount of something</a:t>
            </a:r>
          </a:p>
          <a:p>
            <a:pPr lvl="1" eaLnBrk="1" hangingPunct="1">
              <a:lnSpc>
                <a:spcPct val="80000"/>
              </a:lnSpc>
            </a:pPr>
            <a:r>
              <a:rPr lang="en-IE" altLang="en-US" sz="1600" smtClean="0"/>
              <a:t>Scalar measured in Kg </a:t>
            </a:r>
          </a:p>
          <a:p>
            <a:pPr lvl="1" eaLnBrk="1" hangingPunct="1">
              <a:lnSpc>
                <a:spcPct val="80000"/>
              </a:lnSpc>
            </a:pPr>
            <a:r>
              <a:rPr lang="en-IE" altLang="en-US" sz="1600" smtClean="0"/>
              <a:t>It is calculated as the force of gravity acting on an object</a:t>
            </a:r>
          </a:p>
          <a:p>
            <a:pPr lvl="1" eaLnBrk="1" hangingPunct="1">
              <a:lnSpc>
                <a:spcPct val="80000"/>
              </a:lnSpc>
            </a:pPr>
            <a:r>
              <a:rPr lang="en-IE" altLang="en-US" sz="1600" smtClean="0"/>
              <a:t>Unit of matter</a:t>
            </a:r>
          </a:p>
          <a:p>
            <a:pPr eaLnBrk="1" hangingPunct="1">
              <a:lnSpc>
                <a:spcPct val="80000"/>
              </a:lnSpc>
            </a:pPr>
            <a:r>
              <a:rPr lang="en-IE" altLang="en-US" sz="1800" smtClean="0"/>
              <a:t>Position</a:t>
            </a:r>
          </a:p>
          <a:p>
            <a:pPr lvl="1" eaLnBrk="1" hangingPunct="1">
              <a:lnSpc>
                <a:spcPct val="80000"/>
              </a:lnSpc>
            </a:pPr>
            <a:r>
              <a:rPr lang="en-IE" altLang="en-US" sz="1600" smtClean="0"/>
              <a:t>A vector (so you have an origin)</a:t>
            </a:r>
          </a:p>
          <a:p>
            <a:pPr lvl="1" eaLnBrk="1" hangingPunct="1">
              <a:lnSpc>
                <a:spcPct val="80000"/>
              </a:lnSpc>
            </a:pPr>
            <a:r>
              <a:rPr lang="en-IE" altLang="en-US" sz="1600" smtClean="0"/>
              <a:t>Its position relative to the origin</a:t>
            </a:r>
          </a:p>
          <a:p>
            <a:pPr lvl="1" eaLnBrk="1" hangingPunct="1">
              <a:lnSpc>
                <a:spcPct val="80000"/>
              </a:lnSpc>
            </a:pPr>
            <a:r>
              <a:rPr lang="en-IE" altLang="en-US" sz="1600" smtClean="0"/>
              <a:t>The position of an entities centre of mass</a:t>
            </a:r>
          </a:p>
          <a:p>
            <a:pPr lvl="1" eaLnBrk="1" hangingPunct="1">
              <a:lnSpc>
                <a:spcPct val="80000"/>
              </a:lnSpc>
            </a:pPr>
            <a:r>
              <a:rPr lang="en-IE" altLang="en-US" sz="1600" smtClean="0"/>
              <a:t>Balance point</a:t>
            </a:r>
          </a:p>
          <a:p>
            <a:pPr lvl="1" eaLnBrk="1" hangingPunct="1">
              <a:lnSpc>
                <a:spcPct val="80000"/>
              </a:lnSpc>
            </a:pPr>
            <a:r>
              <a:rPr lang="en-IE" altLang="en-US" sz="1600" smtClean="0"/>
              <a:t>The average location of all its mass</a:t>
            </a:r>
            <a:endParaRPr lang="en-US" altLang="en-US" sz="1600" smtClean="0"/>
          </a:p>
        </p:txBody>
      </p:sp>
    </p:spTree>
    <p:extLst>
      <p:ext uri="{BB962C8B-B14F-4D97-AF65-F5344CB8AC3E}">
        <p14:creationId xmlns:p14="http://schemas.microsoft.com/office/powerpoint/2010/main" val="399624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IE" altLang="en-US" dirty="0"/>
              <a:t>Newtonian background</a:t>
            </a:r>
            <a:endParaRPr lang="en-US" altLang="en-US" dirty="0" smtClean="0"/>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Velocity</a:t>
            </a:r>
          </a:p>
          <a:p>
            <a:pPr lvl="1" eaLnBrk="1" hangingPunct="1"/>
            <a:r>
              <a:rPr lang="en-IE" altLang="en-US" smtClean="0"/>
              <a:t>A vector (has magnitude and direction) in m/s</a:t>
            </a:r>
          </a:p>
          <a:p>
            <a:pPr lvl="1" eaLnBrk="1" hangingPunct="1"/>
            <a:r>
              <a:rPr lang="en-IE" altLang="en-US" smtClean="0"/>
              <a:t>Magnitude is the speed</a:t>
            </a:r>
          </a:p>
          <a:p>
            <a:pPr lvl="1" eaLnBrk="1" hangingPunct="1"/>
            <a:r>
              <a:rPr lang="en-IE" altLang="en-US" smtClean="0"/>
              <a:t>v = </a:t>
            </a:r>
            <a:r>
              <a:rPr lang="el-GR" altLang="en-US" smtClean="0">
                <a:cs typeface="Tahoma" pitchFamily="34" charset="0"/>
              </a:rPr>
              <a:t>Δ</a:t>
            </a:r>
            <a:r>
              <a:rPr lang="en-IE" altLang="en-US" smtClean="0">
                <a:cs typeface="Tahoma" pitchFamily="34" charset="0"/>
              </a:rPr>
              <a:t>x / </a:t>
            </a:r>
            <a:r>
              <a:rPr lang="el-GR" altLang="en-US" smtClean="0">
                <a:cs typeface="Tahoma" pitchFamily="34" charset="0"/>
              </a:rPr>
              <a:t>Δ</a:t>
            </a:r>
            <a:r>
              <a:rPr lang="en-IE" altLang="en-US" smtClean="0">
                <a:cs typeface="Tahoma" pitchFamily="34" charset="0"/>
              </a:rPr>
              <a:t>t</a:t>
            </a:r>
          </a:p>
          <a:p>
            <a:pPr lvl="1" eaLnBrk="1" hangingPunct="1"/>
            <a:r>
              <a:rPr lang="el-GR" altLang="en-US" smtClean="0">
                <a:cs typeface="Tahoma" pitchFamily="34" charset="0"/>
              </a:rPr>
              <a:t>Δ</a:t>
            </a:r>
            <a:r>
              <a:rPr lang="en-IE" altLang="en-US" smtClean="0">
                <a:cs typeface="Tahoma" pitchFamily="34" charset="0"/>
              </a:rPr>
              <a:t>x = Change in distance</a:t>
            </a:r>
          </a:p>
          <a:p>
            <a:pPr lvl="1" eaLnBrk="1" hangingPunct="1"/>
            <a:r>
              <a:rPr lang="el-GR" altLang="en-US" smtClean="0">
                <a:cs typeface="Tahoma" pitchFamily="34" charset="0"/>
              </a:rPr>
              <a:t>Δ</a:t>
            </a:r>
            <a:r>
              <a:rPr lang="en-IE" altLang="en-US" smtClean="0">
                <a:cs typeface="Tahoma" pitchFamily="34" charset="0"/>
              </a:rPr>
              <a:t>t = Change in time</a:t>
            </a:r>
            <a:endParaRPr lang="el-GR" altLang="en-US" smtClean="0">
              <a:cs typeface="Tahoma" pitchFamily="34" charset="0"/>
            </a:endParaRPr>
          </a:p>
        </p:txBody>
      </p:sp>
    </p:spTree>
    <p:extLst>
      <p:ext uri="{BB962C8B-B14F-4D97-AF65-F5344CB8AC3E}">
        <p14:creationId xmlns:p14="http://schemas.microsoft.com/office/powerpoint/2010/main" val="4041658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IE" altLang="en-US" smtClean="0"/>
              <a:t>Examples</a:t>
            </a:r>
            <a:endParaRPr lang="en-US" altLang="en-US" smtClean="0"/>
          </a:p>
        </p:txBody>
      </p:sp>
      <p:sp>
        <p:nvSpPr>
          <p:cNvPr id="1229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smtClean="0"/>
              <a:t>To calculate velocity:</a:t>
            </a:r>
          </a:p>
          <a:p>
            <a:pPr eaLnBrk="1" hangingPunct="1">
              <a:lnSpc>
                <a:spcPct val="90000"/>
              </a:lnSpc>
            </a:pPr>
            <a:r>
              <a:rPr lang="en-IE" altLang="en-US" sz="2400" smtClean="0"/>
              <a:t>If a ball travels 5 meters in 2 seconds, its velocity is:</a:t>
            </a:r>
          </a:p>
          <a:p>
            <a:pPr lvl="1" eaLnBrk="1" hangingPunct="1">
              <a:lnSpc>
                <a:spcPct val="90000"/>
              </a:lnSpc>
            </a:pPr>
            <a:r>
              <a:rPr lang="en-IE" altLang="en-US" sz="2000" smtClean="0"/>
              <a:t>v = 5/2 = 2.5 m/s</a:t>
            </a:r>
          </a:p>
          <a:p>
            <a:pPr eaLnBrk="1" hangingPunct="1">
              <a:lnSpc>
                <a:spcPct val="90000"/>
              </a:lnSpc>
            </a:pPr>
            <a:r>
              <a:rPr lang="en-IE" altLang="en-US" sz="2400" smtClean="0"/>
              <a:t>To calculate displacement:</a:t>
            </a:r>
          </a:p>
          <a:p>
            <a:pPr lvl="1" eaLnBrk="1" hangingPunct="1">
              <a:lnSpc>
                <a:spcPct val="90000"/>
              </a:lnSpc>
            </a:pPr>
            <a:r>
              <a:rPr lang="en-IE" altLang="en-US" sz="2000" smtClean="0"/>
              <a:t>Rearrange equation:</a:t>
            </a:r>
          </a:p>
          <a:p>
            <a:pPr lvl="1" eaLnBrk="1" hangingPunct="1">
              <a:lnSpc>
                <a:spcPct val="90000"/>
              </a:lnSpc>
            </a:pPr>
            <a:r>
              <a:rPr lang="el-GR" altLang="en-US" sz="2000" smtClean="0">
                <a:cs typeface="Tahoma" pitchFamily="34" charset="0"/>
              </a:rPr>
              <a:t>Δ</a:t>
            </a:r>
            <a:r>
              <a:rPr lang="en-IE" altLang="en-US" sz="2000" smtClean="0">
                <a:cs typeface="Tahoma" pitchFamily="34" charset="0"/>
              </a:rPr>
              <a:t>x</a:t>
            </a:r>
            <a:r>
              <a:rPr lang="en-IE" altLang="en-US" sz="2000" smtClean="0"/>
              <a:t>  = v </a:t>
            </a:r>
            <a:r>
              <a:rPr lang="el-GR" altLang="en-US" sz="2000" smtClean="0">
                <a:cs typeface="Tahoma" pitchFamily="34" charset="0"/>
              </a:rPr>
              <a:t>Δ</a:t>
            </a:r>
            <a:r>
              <a:rPr lang="en-IE" altLang="en-US" sz="2000" smtClean="0">
                <a:cs typeface="Tahoma" pitchFamily="34" charset="0"/>
              </a:rPr>
              <a:t>t</a:t>
            </a:r>
            <a:endParaRPr lang="en-IE" altLang="en-US" sz="2000" smtClean="0"/>
          </a:p>
          <a:p>
            <a:pPr eaLnBrk="1" hangingPunct="1">
              <a:lnSpc>
                <a:spcPct val="90000"/>
              </a:lnSpc>
            </a:pPr>
            <a:r>
              <a:rPr lang="en-IE" altLang="en-US" sz="2400" smtClean="0"/>
              <a:t>To calculate positions:</a:t>
            </a:r>
          </a:p>
          <a:p>
            <a:pPr lvl="1" eaLnBrk="1" hangingPunct="1">
              <a:lnSpc>
                <a:spcPct val="90000"/>
              </a:lnSpc>
            </a:pPr>
            <a:r>
              <a:rPr lang="en-IE" altLang="en-US" sz="2000" smtClean="0"/>
              <a:t>If an object starts at 5 and is travelling at 10 m/s, after 3.5 seconds</a:t>
            </a:r>
          </a:p>
          <a:p>
            <a:pPr lvl="1" eaLnBrk="1" hangingPunct="1">
              <a:lnSpc>
                <a:spcPct val="90000"/>
              </a:lnSpc>
            </a:pPr>
            <a:r>
              <a:rPr lang="en-IE" altLang="en-US" sz="2000" smtClean="0"/>
              <a:t>P[t+1] = P[t] + v</a:t>
            </a:r>
            <a:r>
              <a:rPr lang="el-GR" altLang="en-US" sz="2000" smtClean="0">
                <a:cs typeface="Tahoma" pitchFamily="34" charset="0"/>
              </a:rPr>
              <a:t>Δ</a:t>
            </a:r>
            <a:r>
              <a:rPr lang="en-IE" altLang="en-US" sz="2000" smtClean="0">
                <a:cs typeface="Tahoma" pitchFamily="34" charset="0"/>
              </a:rPr>
              <a:t>t</a:t>
            </a:r>
          </a:p>
          <a:p>
            <a:pPr lvl="1" eaLnBrk="1" hangingPunct="1">
              <a:lnSpc>
                <a:spcPct val="90000"/>
              </a:lnSpc>
            </a:pPr>
            <a:r>
              <a:rPr lang="en-IE" altLang="en-US" sz="2000" smtClean="0">
                <a:cs typeface="Tahoma" pitchFamily="34" charset="0"/>
              </a:rPr>
              <a:t>P</a:t>
            </a:r>
            <a:r>
              <a:rPr lang="en-IE" altLang="en-US" sz="2000" smtClean="0"/>
              <a:t>[t+1] = 5 + (10 * 3.5) = 40</a:t>
            </a:r>
            <a:endParaRPr lang="en-US" altLang="en-US" sz="2000" smtClean="0"/>
          </a:p>
        </p:txBody>
      </p:sp>
    </p:spTree>
    <p:extLst>
      <p:ext uri="{BB962C8B-B14F-4D97-AF65-F5344CB8AC3E}">
        <p14:creationId xmlns:p14="http://schemas.microsoft.com/office/powerpoint/2010/main" val="49006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Code</a:t>
            </a:r>
            <a:endParaRPr lang="en-IE" dirty="0"/>
          </a:p>
        </p:txBody>
      </p:sp>
      <p:sp>
        <p:nvSpPr>
          <p:cNvPr id="3" name="Content Placeholder 2"/>
          <p:cNvSpPr>
            <a:spLocks noGrp="1"/>
          </p:cNvSpPr>
          <p:nvPr>
            <p:ph idx="1"/>
          </p:nvPr>
        </p:nvSpPr>
        <p:spPr/>
        <p:txBody>
          <a:bodyPr/>
          <a:lstStyle/>
          <a:p>
            <a:r>
              <a:rPr lang="en-IE" dirty="0" smtClean="0"/>
              <a:t>BGE (C++)</a:t>
            </a:r>
          </a:p>
          <a:p>
            <a:pPr lvl="1"/>
            <a:r>
              <a:rPr lang="en-IE" dirty="0">
                <a:hlinkClick r:id="rId2"/>
              </a:rPr>
              <a:t>https://github.com/skooter500/BGE</a:t>
            </a:r>
            <a:endParaRPr lang="en-IE" dirty="0" smtClean="0"/>
          </a:p>
          <a:p>
            <a:r>
              <a:rPr lang="en-IE" dirty="0" smtClean="0"/>
              <a:t>XNA (C#)</a:t>
            </a:r>
          </a:p>
          <a:p>
            <a:pPr lvl="1"/>
            <a:r>
              <a:rPr lang="en-IE" dirty="0">
                <a:hlinkClick r:id="rId3"/>
              </a:rPr>
              <a:t>https://</a:t>
            </a:r>
            <a:r>
              <a:rPr lang="en-IE" dirty="0" smtClean="0">
                <a:hlinkClick r:id="rId3"/>
              </a:rPr>
              <a:t>github.com/skooter500/XNA-3D-Steering-Behaviours-for-Space-Ships</a:t>
            </a:r>
            <a:endParaRPr lang="en-IE" dirty="0" smtClean="0"/>
          </a:p>
          <a:p>
            <a:r>
              <a:rPr lang="en-IE" dirty="0" smtClean="0"/>
              <a:t>Unity (C#, WIP)</a:t>
            </a:r>
          </a:p>
          <a:p>
            <a:pPr lvl="1"/>
            <a:r>
              <a:rPr lang="en-IE" dirty="0">
                <a:hlinkClick r:id="rId4"/>
              </a:rPr>
              <a:t>https://</a:t>
            </a:r>
            <a:r>
              <a:rPr lang="en-IE" dirty="0" smtClean="0">
                <a:hlinkClick r:id="rId4"/>
              </a:rPr>
              <a:t>github.com/skooter500/UnitySteeringBehaviours</a:t>
            </a:r>
            <a:endParaRPr lang="en-IE" dirty="0" smtClean="0"/>
          </a:p>
          <a:p>
            <a:pPr lvl="1"/>
            <a:endParaRPr lang="en-IE" dirty="0"/>
          </a:p>
        </p:txBody>
      </p:sp>
    </p:spTree>
    <p:extLst>
      <p:ext uri="{BB962C8B-B14F-4D97-AF65-F5344CB8AC3E}">
        <p14:creationId xmlns:p14="http://schemas.microsoft.com/office/powerpoint/2010/main" val="6551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IE" altLang="en-US" smtClean="0"/>
              <a:t>Acceleration</a:t>
            </a:r>
            <a:endParaRPr lang="en-US" altLang="en-US" smtClean="0"/>
          </a:p>
        </p:txBody>
      </p:sp>
      <p:sp>
        <p:nvSpPr>
          <p:cNvPr id="1331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Vector quantity representing the rate of change in velocity over time</a:t>
            </a:r>
          </a:p>
          <a:p>
            <a:pPr eaLnBrk="1" hangingPunct="1"/>
            <a:r>
              <a:rPr lang="en-IE" altLang="en-US" smtClean="0"/>
              <a:t>m/s/s or m/s</a:t>
            </a:r>
            <a:r>
              <a:rPr lang="en-IE" altLang="en-US" baseline="30000" smtClean="0"/>
              <a:t>2</a:t>
            </a:r>
          </a:p>
          <a:p>
            <a:pPr eaLnBrk="1" hangingPunct="1"/>
            <a:r>
              <a:rPr lang="en-IE" altLang="en-US" smtClean="0"/>
              <a:t>a = </a:t>
            </a:r>
            <a:r>
              <a:rPr lang="el-GR" altLang="en-US" smtClean="0">
                <a:cs typeface="Tahoma" pitchFamily="34" charset="0"/>
              </a:rPr>
              <a:t>Δ</a:t>
            </a:r>
            <a:r>
              <a:rPr lang="en-IE" altLang="en-US" smtClean="0">
                <a:cs typeface="Tahoma" pitchFamily="34" charset="0"/>
              </a:rPr>
              <a:t>v /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In other worlds change in velocity / the time interval in which the change took place</a:t>
            </a:r>
          </a:p>
          <a:p>
            <a:pPr eaLnBrk="1" hangingPunct="1"/>
            <a:endParaRPr lang="en-IE" altLang="en-US" smtClean="0">
              <a:cs typeface="Tahoma" pitchFamily="34" charset="0"/>
            </a:endParaRPr>
          </a:p>
          <a:p>
            <a:pPr eaLnBrk="1" hangingPunct="1"/>
            <a:endParaRPr lang="en-IE" altLang="en-US" smtClean="0"/>
          </a:p>
          <a:p>
            <a:pPr eaLnBrk="1" hangingPunct="1"/>
            <a:endParaRPr lang="en-US" altLang="en-US" smtClean="0"/>
          </a:p>
        </p:txBody>
      </p:sp>
    </p:spTree>
    <p:extLst>
      <p:ext uri="{BB962C8B-B14F-4D97-AF65-F5344CB8AC3E}">
        <p14:creationId xmlns:p14="http://schemas.microsoft.com/office/powerpoint/2010/main" val="111520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4339"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IE" altLang="en-US" sz="2800" smtClean="0"/>
              <a:t>If a car starts from rest and accelerates at 2 m/s</a:t>
            </a:r>
            <a:r>
              <a:rPr lang="en-IE" altLang="en-US" sz="2800" baseline="30000" smtClean="0"/>
              <a:t>2, </a:t>
            </a:r>
            <a:r>
              <a:rPr lang="en-IE" altLang="en-US" sz="2800" smtClean="0"/>
              <a:t>then every 2 seconds, 2 m/s is added to the velocity</a:t>
            </a:r>
          </a:p>
          <a:p>
            <a:pPr eaLnBrk="1" hangingPunct="1"/>
            <a:endParaRPr lang="en-US" altLang="en-US" sz="2800" smtClean="0"/>
          </a:p>
        </p:txBody>
      </p:sp>
      <p:graphicFrame>
        <p:nvGraphicFramePr>
          <p:cNvPr id="531493" name="Group 37"/>
          <p:cNvGraphicFramePr>
            <a:graphicFrameLocks noGrp="1"/>
          </p:cNvGraphicFramePr>
          <p:nvPr>
            <p:ph sz="half" idx="2"/>
          </p:nvPr>
        </p:nvGraphicFramePr>
        <p:xfrm>
          <a:off x="4800600" y="1905000"/>
          <a:ext cx="3810000" cy="4114801"/>
        </p:xfrm>
        <a:graphic>
          <a:graphicData uri="http://schemas.openxmlformats.org/drawingml/2006/table">
            <a:tbl>
              <a:tblPr/>
              <a:tblGrid>
                <a:gridCol w="1905000"/>
                <a:gridCol w="1905000"/>
              </a:tblGrid>
              <a:tr h="8223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Time</a:t>
                      </a:r>
                      <a:endParaRPr kumimoji="0" lang="en-US" sz="2800" b="1"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Velocity</a:t>
                      </a:r>
                      <a:endParaRPr kumimoji="0" lang="en-US" sz="28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1</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4</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3</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6</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6688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time and acceleration</a:t>
            </a:r>
            <a:endParaRPr lang="en-US" altLang="en-US" sz="4000" smtClean="0"/>
          </a:p>
        </p:txBody>
      </p:sp>
      <p:graphicFrame>
        <p:nvGraphicFramePr>
          <p:cNvPr id="15363" name="Object 4"/>
          <p:cNvGraphicFramePr>
            <a:graphicFrameLocks noGrp="1" noChangeAspect="1"/>
          </p:cNvGraphicFramePr>
          <p:nvPr>
            <p:ph idx="1"/>
          </p:nvPr>
        </p:nvGraphicFramePr>
        <p:xfrm>
          <a:off x="1693863" y="2032000"/>
          <a:ext cx="6061075" cy="4064000"/>
        </p:xfrm>
        <a:graphic>
          <a:graphicData uri="http://schemas.openxmlformats.org/presentationml/2006/ole">
            <mc:AlternateContent xmlns:mc="http://schemas.openxmlformats.org/markup-compatibility/2006">
              <mc:Choice xmlns:v="urn:schemas-microsoft-com:vml" Requires="v">
                <p:oleObj spid="_x0000_s1027"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1693863" y="2032000"/>
                        <a:ext cx="6061075"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171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acceleration and time</a:t>
            </a:r>
            <a:endParaRPr lang="en-US" altLang="en-US" sz="4000" smtClean="0"/>
          </a:p>
        </p:txBody>
      </p:sp>
      <p:sp>
        <p:nvSpPr>
          <p:cNvPr id="1638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2800" smtClean="0"/>
              <a:t>The equation y = mx + c can be used to calculate points on a line, where m is the gradient and c is the intercept</a:t>
            </a:r>
          </a:p>
          <a:p>
            <a:pPr eaLnBrk="1" hangingPunct="1">
              <a:lnSpc>
                <a:spcPct val="80000"/>
              </a:lnSpc>
            </a:pPr>
            <a:r>
              <a:rPr lang="en-IE" altLang="en-US" sz="2800" smtClean="0"/>
              <a:t>As constant acceleration is a straight line, y axis is velocity, x axis is time</a:t>
            </a:r>
          </a:p>
          <a:p>
            <a:pPr eaLnBrk="1" hangingPunct="1">
              <a:lnSpc>
                <a:spcPct val="80000"/>
              </a:lnSpc>
            </a:pPr>
            <a:r>
              <a:rPr lang="en-IE" altLang="en-US" sz="2800" smtClean="0"/>
              <a:t>v = at + u</a:t>
            </a:r>
          </a:p>
          <a:p>
            <a:pPr eaLnBrk="1" hangingPunct="1">
              <a:lnSpc>
                <a:spcPct val="80000"/>
              </a:lnSpc>
            </a:pPr>
            <a:r>
              <a:rPr lang="en-IE" altLang="en-US" sz="2800" smtClean="0"/>
              <a:t>v = velocity</a:t>
            </a:r>
          </a:p>
          <a:p>
            <a:pPr eaLnBrk="1" hangingPunct="1">
              <a:lnSpc>
                <a:spcPct val="80000"/>
              </a:lnSpc>
            </a:pPr>
            <a:r>
              <a:rPr lang="en-IE" altLang="en-US" sz="2800" smtClean="0"/>
              <a:t>a = acceleration</a:t>
            </a:r>
          </a:p>
          <a:p>
            <a:pPr eaLnBrk="1" hangingPunct="1">
              <a:lnSpc>
                <a:spcPct val="80000"/>
              </a:lnSpc>
            </a:pPr>
            <a:r>
              <a:rPr lang="en-IE" altLang="en-US" sz="2800" smtClean="0"/>
              <a:t>t = time</a:t>
            </a:r>
          </a:p>
          <a:p>
            <a:pPr eaLnBrk="1" hangingPunct="1">
              <a:lnSpc>
                <a:spcPct val="80000"/>
              </a:lnSpc>
            </a:pPr>
            <a:r>
              <a:rPr lang="en-IE" altLang="en-US" sz="2800" smtClean="0"/>
              <a:t>u = velocity at time t = 0</a:t>
            </a:r>
          </a:p>
          <a:p>
            <a:pPr eaLnBrk="1" hangingPunct="1">
              <a:lnSpc>
                <a:spcPct val="80000"/>
              </a:lnSpc>
            </a:pPr>
            <a:endParaRPr lang="en-US" altLang="en-US" sz="2800" smtClean="0"/>
          </a:p>
        </p:txBody>
      </p:sp>
    </p:spTree>
    <p:extLst>
      <p:ext uri="{BB962C8B-B14F-4D97-AF65-F5344CB8AC3E}">
        <p14:creationId xmlns:p14="http://schemas.microsoft.com/office/powerpoint/2010/main" val="96351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741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Determine the velocity of a car starting with a velocity of 3 m/s and accelerating at 2 m/s</a:t>
            </a:r>
            <a:r>
              <a:rPr lang="en-IE" altLang="en-US" baseline="30000" smtClean="0"/>
              <a:t>2</a:t>
            </a:r>
            <a:r>
              <a:rPr lang="en-IE" altLang="en-US" smtClean="0"/>
              <a:t> for 3 seconds</a:t>
            </a:r>
          </a:p>
          <a:p>
            <a:pPr eaLnBrk="1" hangingPunct="1"/>
            <a:r>
              <a:rPr lang="en-IE" altLang="en-US" smtClean="0"/>
              <a:t>v = 2 * 3 + 3 = 9 m/s</a:t>
            </a:r>
            <a:endParaRPr lang="en-US" altLang="en-US" smtClean="0"/>
          </a:p>
        </p:txBody>
      </p:sp>
    </p:spTree>
    <p:extLst>
      <p:ext uri="{BB962C8B-B14F-4D97-AF65-F5344CB8AC3E}">
        <p14:creationId xmlns:p14="http://schemas.microsoft.com/office/powerpoint/2010/main" val="398353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IE" altLang="en-US" smtClean="0"/>
              <a:t>Distance</a:t>
            </a:r>
            <a:endParaRPr lang="en-US" altLang="en-US" smtClean="0"/>
          </a:p>
        </p:txBody>
      </p:sp>
      <p:sp>
        <p:nvSpPr>
          <p:cNvPr id="18435" name="Rectangle 3" descr="Rectangle: Click to edit Master text styles&#10;Second level&#10;Third level&#10;Fourth level&#10;Fifth level"/>
          <p:cNvSpPr>
            <a:spLocks noGrp="1" noChangeArrowheads="1"/>
          </p:cNvSpPr>
          <p:nvPr>
            <p:ph type="body" sz="half" idx="1"/>
          </p:nvPr>
        </p:nvSpPr>
        <p:spPr>
          <a:xfrm>
            <a:off x="685800" y="1676400"/>
            <a:ext cx="3810000" cy="4114800"/>
          </a:xfrm>
        </p:spPr>
        <p:txBody>
          <a:bodyPr/>
          <a:lstStyle/>
          <a:p>
            <a:pPr eaLnBrk="1" hangingPunct="1"/>
            <a:r>
              <a:rPr lang="en-IE" altLang="en-US" sz="2800" smtClean="0"/>
              <a:t>Distance is = the area under the graph.</a:t>
            </a:r>
          </a:p>
          <a:p>
            <a:pPr eaLnBrk="1" hangingPunct="1"/>
            <a:r>
              <a:rPr lang="en-IE" altLang="en-US" sz="2800" smtClean="0"/>
              <a:t>E.g.</a:t>
            </a:r>
          </a:p>
          <a:p>
            <a:pPr eaLnBrk="1" hangingPunct="1"/>
            <a:r>
              <a:rPr lang="en-IE" altLang="en-US" sz="2800" smtClean="0"/>
              <a:t>In graph 1,</a:t>
            </a:r>
            <a:br>
              <a:rPr lang="en-IE" altLang="en-US" sz="2800" smtClean="0"/>
            </a:br>
            <a:r>
              <a:rPr lang="en-IE" altLang="en-US" sz="2800" smtClean="0"/>
              <a:t>Distance = velocity * time</a:t>
            </a:r>
            <a:br>
              <a:rPr lang="en-IE" altLang="en-US" sz="2800" smtClean="0"/>
            </a:br>
            <a:endParaRPr lang="en-IE" altLang="en-US" sz="2800" smtClean="0"/>
          </a:p>
          <a:p>
            <a:pPr eaLnBrk="1" hangingPunct="1"/>
            <a:endParaRPr lang="en-IE" altLang="en-US" sz="2800" smtClean="0"/>
          </a:p>
          <a:p>
            <a:pPr eaLnBrk="1" hangingPunct="1"/>
            <a:endParaRPr lang="en-US" altLang="en-US" sz="2800" smtClean="0"/>
          </a:p>
        </p:txBody>
      </p:sp>
      <p:graphicFrame>
        <p:nvGraphicFramePr>
          <p:cNvPr id="18436" name="Object 4"/>
          <p:cNvGraphicFramePr>
            <a:graphicFrameLocks noGrp="1" noChangeAspect="1"/>
          </p:cNvGraphicFramePr>
          <p:nvPr>
            <p:ph sz="quarter" idx="2"/>
            <p:extLst/>
          </p:nvPr>
        </p:nvGraphicFramePr>
        <p:xfrm>
          <a:off x="5335588" y="1303784"/>
          <a:ext cx="2954337" cy="1981200"/>
        </p:xfrm>
        <a:graphic>
          <a:graphicData uri="http://schemas.openxmlformats.org/presentationml/2006/ole">
            <mc:AlternateContent xmlns:mc="http://schemas.openxmlformats.org/markup-compatibility/2006">
              <mc:Choice xmlns:v="urn:schemas-microsoft-com:vml" Requires="v">
                <p:oleObj spid="_x0000_s2052"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5335588" y="1303784"/>
                        <a:ext cx="2954337"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6"/>
          <p:cNvGraphicFramePr>
            <a:graphicFrameLocks noGrp="1" noChangeAspect="1"/>
          </p:cNvGraphicFramePr>
          <p:nvPr>
            <p:ph sz="quarter" idx="3"/>
          </p:nvPr>
        </p:nvGraphicFramePr>
        <p:xfrm>
          <a:off x="5226050" y="4038600"/>
          <a:ext cx="2959100" cy="1981200"/>
        </p:xfrm>
        <a:graphic>
          <a:graphicData uri="http://schemas.openxmlformats.org/presentationml/2006/ole">
            <mc:AlternateContent xmlns:mc="http://schemas.openxmlformats.org/markup-compatibility/2006">
              <mc:Choice xmlns:v="urn:schemas-microsoft-com:vml" Requires="v">
                <p:oleObj spid="_x0000_s2053" name="Chart" r:id="rId6" imgW="6000750" imgH="4010168" progId="MSGraph.Chart.8">
                  <p:embed followColorScheme="full"/>
                </p:oleObj>
              </mc:Choice>
              <mc:Fallback>
                <p:oleObj name="Chart" r:id="rId6" imgW="6000750" imgH="4010168" progId="MSGraph.Chart.8">
                  <p:embed followColorScheme="full"/>
                  <p:pic>
                    <p:nvPicPr>
                      <p:cNvPr id="0" name=""/>
                      <p:cNvPicPr>
                        <a:picLocks noChangeAspect="1" noChangeArrowheads="1"/>
                      </p:cNvPicPr>
                      <p:nvPr/>
                    </p:nvPicPr>
                    <p:blipFill>
                      <a:blip r:embed="rId7"/>
                      <a:srcRect/>
                      <a:stretch>
                        <a:fillRect/>
                      </a:stretch>
                    </p:blipFill>
                    <p:spPr bwMode="auto">
                      <a:xfrm>
                        <a:off x="5226050" y="4038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Line 8"/>
          <p:cNvSpPr>
            <a:spLocks noChangeShapeType="1"/>
          </p:cNvSpPr>
          <p:nvPr/>
        </p:nvSpPr>
        <p:spPr bwMode="auto">
          <a:xfrm>
            <a:off x="5991225" y="33528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39" name="Line 9"/>
          <p:cNvSpPr>
            <a:spLocks noChangeShapeType="1"/>
          </p:cNvSpPr>
          <p:nvPr/>
        </p:nvSpPr>
        <p:spPr bwMode="auto">
          <a:xfrm>
            <a:off x="6604000" y="334645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40" name="Line 10"/>
          <p:cNvSpPr>
            <a:spLocks noChangeShapeType="1"/>
          </p:cNvSpPr>
          <p:nvPr/>
        </p:nvSpPr>
        <p:spPr bwMode="auto">
          <a:xfrm>
            <a:off x="4876800" y="5454650"/>
            <a:ext cx="381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Tree>
    <p:extLst>
      <p:ext uri="{BB962C8B-B14F-4D97-AF65-F5344CB8AC3E}">
        <p14:creationId xmlns:p14="http://schemas.microsoft.com/office/powerpoint/2010/main" val="3781591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pPr eaLnBrk="1" hangingPunct="1"/>
            <a:r>
              <a:rPr lang="en-IE" altLang="en-US" smtClean="0"/>
              <a:t>Distance</a:t>
            </a:r>
            <a:endParaRPr lang="en-US" altLang="en-US" smtClean="0"/>
          </a:p>
        </p:txBody>
      </p:sp>
      <p:sp>
        <p:nvSpPr>
          <p:cNvPr id="1945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Area A = </a:t>
            </a:r>
            <a:r>
              <a:rPr lang="el-GR" altLang="en-US" smtClean="0">
                <a:cs typeface="Tahoma" pitchFamily="34" charset="0"/>
              </a:rPr>
              <a:t>Δ</a:t>
            </a:r>
            <a:r>
              <a:rPr lang="en-IE" altLang="en-US" smtClean="0">
                <a:cs typeface="Tahoma" pitchFamily="34" charset="0"/>
              </a:rPr>
              <a:t>t * u </a:t>
            </a:r>
          </a:p>
          <a:p>
            <a:pPr eaLnBrk="1" hangingPunct="1"/>
            <a:r>
              <a:rPr lang="en-IE" altLang="en-US" smtClean="0">
                <a:cs typeface="Tahoma" pitchFamily="34" charset="0"/>
              </a:rPr>
              <a:t>Area B = .5 * (v-u)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Therefore </a:t>
            </a:r>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.5(v-u) </a:t>
            </a:r>
            <a:r>
              <a:rPr lang="el-GR" altLang="en-US" smtClean="0">
                <a:cs typeface="Tahoma" pitchFamily="34" charset="0"/>
              </a:rPr>
              <a:t>Δ</a:t>
            </a:r>
            <a:r>
              <a:rPr lang="en-IE" altLang="en-US" smtClean="0">
                <a:cs typeface="Tahoma" pitchFamily="34" charset="0"/>
              </a:rPr>
              <a:t>t </a:t>
            </a:r>
          </a:p>
          <a:p>
            <a:pPr eaLnBrk="1" hangingPunct="1"/>
            <a:r>
              <a:rPr lang="en-IE" altLang="en-US" smtClean="0">
                <a:cs typeface="Tahoma" pitchFamily="34" charset="0"/>
              </a:rPr>
              <a:t>We know v-u = </a:t>
            </a:r>
            <a:r>
              <a:rPr lang="el-GR" altLang="en-US" smtClean="0">
                <a:cs typeface="Tahoma" pitchFamily="34" charset="0"/>
              </a:rPr>
              <a:t>Δ</a:t>
            </a:r>
            <a:r>
              <a:rPr lang="en-IE" altLang="en-US" smtClean="0">
                <a:cs typeface="Tahoma" pitchFamily="34" charset="0"/>
              </a:rPr>
              <a:t>v and</a:t>
            </a:r>
          </a:p>
          <a:p>
            <a:pPr eaLnBrk="1" hangingPunct="1"/>
            <a:r>
              <a:rPr lang="el-GR" altLang="en-US" smtClean="0">
                <a:cs typeface="Tahoma" pitchFamily="34" charset="0"/>
              </a:rPr>
              <a:t>Δ</a:t>
            </a:r>
            <a:r>
              <a:rPr lang="en-IE" altLang="en-US" smtClean="0">
                <a:cs typeface="Tahoma" pitchFamily="34" charset="0"/>
              </a:rPr>
              <a:t>v = a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So we can use:</a:t>
            </a:r>
          </a:p>
          <a:p>
            <a:pPr eaLnBrk="1" hangingPunct="1"/>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 a </a:t>
            </a:r>
            <a:r>
              <a:rPr lang="el-GR" altLang="en-US" smtClean="0">
                <a:cs typeface="Tahoma" pitchFamily="34" charset="0"/>
              </a:rPr>
              <a:t>Δ</a:t>
            </a:r>
            <a:r>
              <a:rPr lang="en-IE" altLang="en-US" smtClean="0">
                <a:cs typeface="Tahoma" pitchFamily="34" charset="0"/>
              </a:rPr>
              <a:t>t</a:t>
            </a:r>
            <a:r>
              <a:rPr lang="en-IE" altLang="en-US" baseline="30000" smtClean="0">
                <a:cs typeface="Tahoma" pitchFamily="34" charset="0"/>
              </a:rPr>
              <a:t>2</a:t>
            </a:r>
            <a:endParaRPr lang="el-GR" altLang="en-US" baseline="30000" smtClean="0">
              <a:cs typeface="Tahoma" pitchFamily="34" charset="0"/>
            </a:endParaRPr>
          </a:p>
        </p:txBody>
      </p:sp>
      <p:graphicFrame>
        <p:nvGraphicFramePr>
          <p:cNvPr id="19460" name="Object 4"/>
          <p:cNvGraphicFramePr>
            <a:graphicFrameLocks noChangeAspect="1"/>
          </p:cNvGraphicFramePr>
          <p:nvPr/>
        </p:nvGraphicFramePr>
        <p:xfrm>
          <a:off x="5226050" y="4419600"/>
          <a:ext cx="2959100" cy="1981200"/>
        </p:xfrm>
        <a:graphic>
          <a:graphicData uri="http://schemas.openxmlformats.org/presentationml/2006/ole">
            <mc:AlternateContent xmlns:mc="http://schemas.openxmlformats.org/markup-compatibility/2006">
              <mc:Choice xmlns:v="urn:schemas-microsoft-com:vml" Requires="v">
                <p:oleObj spid="_x0000_s3075" name="Chart" r:id="rId4" imgW="6000750" imgH="4010168" progId="MSGraph.Chart.8">
                  <p:embed followColorScheme="full"/>
                </p:oleObj>
              </mc:Choice>
              <mc:Fallback>
                <p:oleObj name="Chart" r:id="rId4" imgW="6000750" imgH="4010168" progId="MSGraph.Chart.8">
                  <p:embed followColorScheme="full"/>
                  <p:pic>
                    <p:nvPicPr>
                      <p:cNvPr id="0" name=""/>
                      <p:cNvPicPr>
                        <a:picLocks noChangeAspect="1" noChangeArrowheads="1"/>
                      </p:cNvPicPr>
                      <p:nvPr/>
                    </p:nvPicPr>
                    <p:blipFill>
                      <a:blip r:embed="rId5"/>
                      <a:srcRect/>
                      <a:stretch>
                        <a:fillRect/>
                      </a:stretch>
                    </p:blipFill>
                    <p:spPr bwMode="auto">
                      <a:xfrm>
                        <a:off x="5226050" y="4419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Line 5"/>
          <p:cNvSpPr>
            <a:spLocks noChangeShapeType="1"/>
          </p:cNvSpPr>
          <p:nvPr/>
        </p:nvSpPr>
        <p:spPr bwMode="auto">
          <a:xfrm>
            <a:off x="5991225" y="373380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2" name="Line 6"/>
          <p:cNvSpPr>
            <a:spLocks noChangeShapeType="1"/>
          </p:cNvSpPr>
          <p:nvPr/>
        </p:nvSpPr>
        <p:spPr bwMode="auto">
          <a:xfrm>
            <a:off x="7207250" y="372745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3" name="Line 7"/>
          <p:cNvSpPr>
            <a:spLocks noChangeShapeType="1"/>
          </p:cNvSpPr>
          <p:nvPr/>
        </p:nvSpPr>
        <p:spPr bwMode="auto">
          <a:xfrm>
            <a:off x="4876800" y="5835650"/>
            <a:ext cx="3810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4" name="Text Box 8"/>
          <p:cNvSpPr txBox="1">
            <a:spLocks noChangeArrowheads="1"/>
          </p:cNvSpPr>
          <p:nvPr/>
        </p:nvSpPr>
        <p:spPr bwMode="auto">
          <a:xfrm>
            <a:off x="6643688" y="57912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A</a:t>
            </a:r>
            <a:endParaRPr lang="en-US" altLang="en-US" b="0"/>
          </a:p>
        </p:txBody>
      </p:sp>
      <p:sp>
        <p:nvSpPr>
          <p:cNvPr id="19465" name="Text Box 9"/>
          <p:cNvSpPr txBox="1">
            <a:spLocks noChangeArrowheads="1"/>
          </p:cNvSpPr>
          <p:nvPr/>
        </p:nvSpPr>
        <p:spPr bwMode="auto">
          <a:xfrm>
            <a:off x="6646863" y="53673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a:t>
            </a:r>
            <a:endParaRPr lang="en-US" altLang="en-US" b="0"/>
          </a:p>
        </p:txBody>
      </p:sp>
      <p:sp>
        <p:nvSpPr>
          <p:cNvPr id="19466" name="Line 10"/>
          <p:cNvSpPr>
            <a:spLocks noChangeShapeType="1"/>
          </p:cNvSpPr>
          <p:nvPr/>
        </p:nvSpPr>
        <p:spPr bwMode="auto">
          <a:xfrm>
            <a:off x="5995988" y="4038600"/>
            <a:ext cx="1219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7" name="Text Box 11"/>
          <p:cNvSpPr txBox="1">
            <a:spLocks noChangeArrowheads="1"/>
          </p:cNvSpPr>
          <p:nvPr/>
        </p:nvSpPr>
        <p:spPr bwMode="auto">
          <a:xfrm>
            <a:off x="6419850" y="36576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t</a:t>
            </a:r>
            <a:endParaRPr lang="en-US" altLang="en-US" b="0"/>
          </a:p>
        </p:txBody>
      </p:sp>
      <p:sp>
        <p:nvSpPr>
          <p:cNvPr id="19468" name="Line 12"/>
          <p:cNvSpPr>
            <a:spLocks noChangeShapeType="1"/>
          </p:cNvSpPr>
          <p:nvPr/>
        </p:nvSpPr>
        <p:spPr bwMode="auto">
          <a:xfrm flipV="1">
            <a:off x="8534400" y="5867400"/>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9" name="Text Box 13"/>
          <p:cNvSpPr txBox="1">
            <a:spLocks noChangeArrowheads="1"/>
          </p:cNvSpPr>
          <p:nvPr/>
        </p:nvSpPr>
        <p:spPr bwMode="auto">
          <a:xfrm>
            <a:off x="8637588" y="579120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u</a:t>
            </a:r>
            <a:endParaRPr lang="en-US" altLang="en-US" b="0"/>
          </a:p>
        </p:txBody>
      </p:sp>
      <p:sp>
        <p:nvSpPr>
          <p:cNvPr id="19470" name="Line 14"/>
          <p:cNvSpPr>
            <a:spLocks noChangeShapeType="1"/>
          </p:cNvSpPr>
          <p:nvPr/>
        </p:nvSpPr>
        <p:spPr bwMode="auto">
          <a:xfrm flipV="1">
            <a:off x="8534400" y="5105400"/>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71" name="Text Box 15"/>
          <p:cNvSpPr txBox="1">
            <a:spLocks noChangeArrowheads="1"/>
          </p:cNvSpPr>
          <p:nvPr/>
        </p:nvSpPr>
        <p:spPr bwMode="auto">
          <a:xfrm>
            <a:off x="8478838" y="5181600"/>
            <a:ext cx="617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v-u</a:t>
            </a:r>
            <a:endParaRPr lang="en-US" altLang="en-US" b="0"/>
          </a:p>
        </p:txBody>
      </p:sp>
    </p:spTree>
    <p:extLst>
      <p:ext uri="{BB962C8B-B14F-4D97-AF65-F5344CB8AC3E}">
        <p14:creationId xmlns:p14="http://schemas.microsoft.com/office/powerpoint/2010/main" val="1440006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Force</a:t>
            </a:r>
            <a:endParaRPr lang="en-US" altLang="en-US" smtClean="0"/>
          </a:p>
        </p:txBody>
      </p:sp>
      <p:sp>
        <p:nvSpPr>
          <p:cNvPr id="2048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Force is that quality that can alter an objects speed or direction</a:t>
            </a:r>
          </a:p>
          <a:p>
            <a:pPr eaLnBrk="1" hangingPunct="1">
              <a:lnSpc>
                <a:spcPct val="90000"/>
              </a:lnSpc>
            </a:pPr>
            <a:r>
              <a:rPr lang="en-IE" altLang="en-US" sz="2800" smtClean="0"/>
              <a:t>Force is nothing to do with motion</a:t>
            </a:r>
          </a:p>
          <a:p>
            <a:pPr eaLnBrk="1" hangingPunct="1">
              <a:lnSpc>
                <a:spcPct val="90000"/>
              </a:lnSpc>
            </a:pPr>
            <a:r>
              <a:rPr lang="en-IE" altLang="en-US" sz="2800" smtClean="0"/>
              <a:t>Force is only required to affect a change</a:t>
            </a:r>
          </a:p>
          <a:p>
            <a:pPr eaLnBrk="1" hangingPunct="1">
              <a:lnSpc>
                <a:spcPct val="90000"/>
              </a:lnSpc>
            </a:pPr>
            <a:r>
              <a:rPr lang="en-IE" altLang="en-US" sz="2800" smtClean="0"/>
              <a:t>For example no force is required to keep an arrow flying, only to start it off</a:t>
            </a:r>
          </a:p>
          <a:p>
            <a:pPr eaLnBrk="1" hangingPunct="1">
              <a:lnSpc>
                <a:spcPct val="90000"/>
              </a:lnSpc>
            </a:pPr>
            <a:r>
              <a:rPr lang="en-IE" altLang="en-US" sz="2800" smtClean="0"/>
              <a:t>Many forces can act on an object at the same time. If the sum of those forces is 0, the object will not change velocity</a:t>
            </a:r>
            <a:endParaRPr lang="en-US" altLang="en-US" sz="2800" smtClean="0"/>
          </a:p>
        </p:txBody>
      </p:sp>
    </p:spTree>
    <p:extLst>
      <p:ext uri="{BB962C8B-B14F-4D97-AF65-F5344CB8AC3E}">
        <p14:creationId xmlns:p14="http://schemas.microsoft.com/office/powerpoint/2010/main" val="61599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8818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Line 5"/>
          <p:cNvSpPr>
            <a:spLocks noChangeShapeType="1"/>
          </p:cNvSpPr>
          <p:nvPr/>
        </p:nvSpPr>
        <p:spPr bwMode="auto">
          <a:xfrm>
            <a:off x="2438400" y="891282"/>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09" name="Text Box 6"/>
          <p:cNvSpPr txBox="1">
            <a:spLocks noChangeArrowheads="1"/>
          </p:cNvSpPr>
          <p:nvPr/>
        </p:nvSpPr>
        <p:spPr bwMode="auto">
          <a:xfrm>
            <a:off x="2447925" y="9674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0" name="Line 7"/>
          <p:cNvSpPr>
            <a:spLocks noChangeShapeType="1"/>
          </p:cNvSpPr>
          <p:nvPr/>
        </p:nvSpPr>
        <p:spPr bwMode="auto">
          <a:xfrm flipV="1">
            <a:off x="5715000" y="1196082"/>
            <a:ext cx="25146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pic>
        <p:nvPicPr>
          <p:cNvPr id="21511" name="Picture 8"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5275" y="12722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Line 9"/>
          <p:cNvSpPr>
            <a:spLocks noChangeShapeType="1"/>
          </p:cNvSpPr>
          <p:nvPr/>
        </p:nvSpPr>
        <p:spPr bwMode="auto">
          <a:xfrm>
            <a:off x="7239000" y="2339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3" name="Text Box 10"/>
          <p:cNvSpPr txBox="1">
            <a:spLocks noChangeArrowheads="1"/>
          </p:cNvSpPr>
          <p:nvPr/>
        </p:nvSpPr>
        <p:spPr bwMode="auto">
          <a:xfrm>
            <a:off x="7315200" y="24152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4" name="Line 11"/>
          <p:cNvSpPr>
            <a:spLocks noChangeShapeType="1"/>
          </p:cNvSpPr>
          <p:nvPr/>
        </p:nvSpPr>
        <p:spPr bwMode="auto">
          <a:xfrm flipV="1">
            <a:off x="7467600" y="891282"/>
            <a:ext cx="609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5" name="Text Box 12"/>
          <p:cNvSpPr txBox="1">
            <a:spLocks noChangeArrowheads="1"/>
          </p:cNvSpPr>
          <p:nvPr/>
        </p:nvSpPr>
        <p:spPr bwMode="auto">
          <a:xfrm>
            <a:off x="6629400" y="662682"/>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
        <p:nvSpPr>
          <p:cNvPr id="21516" name="Line 13"/>
          <p:cNvSpPr>
            <a:spLocks noChangeShapeType="1"/>
          </p:cNvSpPr>
          <p:nvPr/>
        </p:nvSpPr>
        <p:spPr bwMode="auto">
          <a:xfrm flipV="1">
            <a:off x="5867400" y="1196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7" name="Text Box 14"/>
          <p:cNvSpPr txBox="1">
            <a:spLocks noChangeArrowheads="1"/>
          </p:cNvSpPr>
          <p:nvPr/>
        </p:nvSpPr>
        <p:spPr bwMode="auto">
          <a:xfrm>
            <a:off x="4495800" y="999232"/>
            <a:ext cx="137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the table</a:t>
            </a:r>
            <a:endParaRPr lang="en-US" altLang="en-US" b="0"/>
          </a:p>
        </p:txBody>
      </p:sp>
      <p:pic>
        <p:nvPicPr>
          <p:cNvPr id="21518" name="Picture 15" descr="j02921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872482"/>
            <a:ext cx="21828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Line 16"/>
          <p:cNvSpPr>
            <a:spLocks noChangeShapeType="1"/>
          </p:cNvSpPr>
          <p:nvPr/>
        </p:nvSpPr>
        <p:spPr bwMode="auto">
          <a:xfrm>
            <a:off x="1219200" y="3024882"/>
            <a:ext cx="1905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0" name="Text Box 17"/>
          <p:cNvSpPr txBox="1">
            <a:spLocks noChangeArrowheads="1"/>
          </p:cNvSpPr>
          <p:nvPr/>
        </p:nvSpPr>
        <p:spPr bwMode="auto">
          <a:xfrm>
            <a:off x="152400" y="2643882"/>
            <a:ext cx="10144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wind</a:t>
            </a:r>
            <a:endParaRPr lang="en-US" altLang="en-US" b="0"/>
          </a:p>
        </p:txBody>
      </p:sp>
      <p:sp>
        <p:nvSpPr>
          <p:cNvPr id="21521" name="Line 18"/>
          <p:cNvSpPr>
            <a:spLocks noChangeShapeType="1"/>
          </p:cNvSpPr>
          <p:nvPr/>
        </p:nvSpPr>
        <p:spPr bwMode="auto">
          <a:xfrm>
            <a:off x="3810000" y="44726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2" name="Text Box 19"/>
          <p:cNvSpPr txBox="1">
            <a:spLocks noChangeArrowheads="1"/>
          </p:cNvSpPr>
          <p:nvPr/>
        </p:nvSpPr>
        <p:spPr bwMode="auto">
          <a:xfrm>
            <a:off x="3886200" y="45488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23" name="Line 20"/>
          <p:cNvSpPr>
            <a:spLocks noChangeShapeType="1"/>
          </p:cNvSpPr>
          <p:nvPr/>
        </p:nvSpPr>
        <p:spPr bwMode="auto">
          <a:xfrm flipV="1">
            <a:off x="1295400" y="4548882"/>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4" name="Text Box 21"/>
          <p:cNvSpPr txBox="1">
            <a:spLocks noChangeArrowheads="1"/>
          </p:cNvSpPr>
          <p:nvPr/>
        </p:nvSpPr>
        <p:spPr bwMode="auto">
          <a:xfrm>
            <a:off x="-93663" y="4625082"/>
            <a:ext cx="147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Buoyancy</a:t>
            </a:r>
            <a:endParaRPr lang="en-US" altLang="en-US" b="0"/>
          </a:p>
        </p:txBody>
      </p:sp>
      <p:sp>
        <p:nvSpPr>
          <p:cNvPr id="21525" name="Line 22"/>
          <p:cNvSpPr>
            <a:spLocks noChangeShapeType="1"/>
          </p:cNvSpPr>
          <p:nvPr/>
        </p:nvSpPr>
        <p:spPr bwMode="auto">
          <a:xfrm>
            <a:off x="4038600" y="5387082"/>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6" name="Text Box 23"/>
          <p:cNvSpPr txBox="1">
            <a:spLocks noChangeArrowheads="1"/>
          </p:cNvSpPr>
          <p:nvPr/>
        </p:nvSpPr>
        <p:spPr bwMode="auto">
          <a:xfrm>
            <a:off x="5002213" y="5158482"/>
            <a:ext cx="1169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Tree>
    <p:extLst>
      <p:ext uri="{BB962C8B-B14F-4D97-AF65-F5344CB8AC3E}">
        <p14:creationId xmlns:p14="http://schemas.microsoft.com/office/powerpoint/2010/main" val="425691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dirty="0" smtClean="0"/>
              <a:t>Problem!</a:t>
            </a:r>
            <a:endParaRPr lang="en-US" altLang="en-US" dirty="0"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an item is dropped from the top of the empire state building, what will its velocity be by the time it reaches the ground, given that the height of the building is 381m</a:t>
            </a:r>
          </a:p>
          <a:p>
            <a:pPr eaLnBrk="1" hangingPunct="1"/>
            <a:r>
              <a:rPr lang="en-IE" altLang="en-US" smtClean="0"/>
              <a:t>Acceleration due to gravity is 9.8M/s/s</a:t>
            </a:r>
            <a:endParaRPr lang="en-US" altLang="en-US" smtClean="0"/>
          </a:p>
        </p:txBody>
      </p:sp>
    </p:spTree>
    <p:extLst>
      <p:ext uri="{BB962C8B-B14F-4D97-AF65-F5344CB8AC3E}">
        <p14:creationId xmlns:p14="http://schemas.microsoft.com/office/powerpoint/2010/main" val="306903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Assignment</a:t>
            </a:r>
            <a:endParaRPr lang="en-IE" dirty="0"/>
          </a:p>
        </p:txBody>
      </p:sp>
      <p:sp>
        <p:nvSpPr>
          <p:cNvPr id="3" name="Content Placeholder 2"/>
          <p:cNvSpPr>
            <a:spLocks noGrp="1"/>
          </p:cNvSpPr>
          <p:nvPr>
            <p:ph idx="1"/>
          </p:nvPr>
        </p:nvSpPr>
        <p:spPr/>
        <p:txBody>
          <a:bodyPr>
            <a:normAutofit fontScale="92500" lnSpcReduction="10000"/>
          </a:bodyPr>
          <a:lstStyle/>
          <a:p>
            <a:r>
              <a:rPr lang="en-IE" dirty="0" smtClean="0"/>
              <a:t>Recreate a classic space battle from your favourite Sci-fi movie!</a:t>
            </a:r>
          </a:p>
          <a:p>
            <a:pPr lvl="1"/>
            <a:r>
              <a:rPr lang="en-IE" dirty="0" smtClean="0"/>
              <a:t>Try and avoid Star Wars because it’s been done to death!</a:t>
            </a:r>
          </a:p>
          <a:p>
            <a:pPr lvl="1"/>
            <a:r>
              <a:rPr lang="en-IE" dirty="0" smtClean="0"/>
              <a:t>Pick classic Sci Fi</a:t>
            </a:r>
            <a:r>
              <a:rPr lang="en-IE" dirty="0" smtClean="0"/>
              <a:t>...</a:t>
            </a:r>
          </a:p>
          <a:p>
            <a:pPr lvl="1"/>
            <a:r>
              <a:rPr lang="en-IE" dirty="0" smtClean="0"/>
              <a:t>Use any game engine you like (including BGE)</a:t>
            </a:r>
            <a:endParaRPr lang="en-IE" dirty="0" smtClean="0"/>
          </a:p>
          <a:p>
            <a:r>
              <a:rPr lang="en-IE" dirty="0" smtClean="0"/>
              <a:t>Check out:</a:t>
            </a:r>
          </a:p>
          <a:p>
            <a:pPr lvl="1"/>
            <a:r>
              <a:rPr lang="en-IE" dirty="0">
                <a:hlinkClick r:id="rId2"/>
              </a:rPr>
              <a:t>http://</a:t>
            </a:r>
            <a:r>
              <a:rPr lang="en-IE" dirty="0" smtClean="0">
                <a:hlinkClick r:id="rId2"/>
              </a:rPr>
              <a:t>www.youtube.com/watch?v=GdYAzGS0evA</a:t>
            </a:r>
            <a:endParaRPr lang="en-IE" dirty="0" smtClean="0"/>
          </a:p>
          <a:p>
            <a:pPr lvl="1"/>
            <a:r>
              <a:rPr lang="en-IE" dirty="0">
                <a:hlinkClick r:id="rId3"/>
              </a:rPr>
              <a:t>http://</a:t>
            </a:r>
            <a:r>
              <a:rPr lang="en-IE" dirty="0" smtClean="0">
                <a:hlinkClick r:id="rId3"/>
              </a:rPr>
              <a:t>www.youtube.com/watch?v=TkehS8EH2WQ</a:t>
            </a:r>
            <a:endParaRPr lang="en-IE" dirty="0" smtClean="0"/>
          </a:p>
          <a:p>
            <a:pPr lvl="1"/>
            <a:r>
              <a:rPr lang="en-IE" dirty="0" smtClean="0"/>
              <a:t>Consider...</a:t>
            </a:r>
            <a:endParaRPr lang="en-IE" dirty="0"/>
          </a:p>
        </p:txBody>
      </p:sp>
    </p:spTree>
    <p:extLst>
      <p:ext uri="{BB962C8B-B14F-4D97-AF65-F5344CB8AC3E}">
        <p14:creationId xmlns:p14="http://schemas.microsoft.com/office/powerpoint/2010/main" val="363122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IE" altLang="en-US" smtClean="0"/>
              <a:t>Calculating acceleration</a:t>
            </a:r>
            <a:endParaRPr lang="en-US" altLang="en-US" smtClean="0"/>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a = F/m or F = ma</a:t>
            </a:r>
          </a:p>
          <a:p>
            <a:pPr eaLnBrk="1" hangingPunct="1">
              <a:lnSpc>
                <a:spcPct val="90000"/>
              </a:lnSpc>
            </a:pPr>
            <a:r>
              <a:rPr lang="en-IE" altLang="en-US" sz="2800" smtClean="0"/>
              <a:t>a = acceleration</a:t>
            </a:r>
          </a:p>
          <a:p>
            <a:pPr eaLnBrk="1" hangingPunct="1">
              <a:lnSpc>
                <a:spcPct val="90000"/>
              </a:lnSpc>
            </a:pPr>
            <a:r>
              <a:rPr lang="en-IE" altLang="en-US" sz="2800" smtClean="0"/>
              <a:t>F = Force</a:t>
            </a:r>
          </a:p>
          <a:p>
            <a:pPr eaLnBrk="1" hangingPunct="1">
              <a:lnSpc>
                <a:spcPct val="90000"/>
              </a:lnSpc>
            </a:pPr>
            <a:r>
              <a:rPr lang="en-IE" altLang="en-US" sz="2800" smtClean="0"/>
              <a:t>m = mass</a:t>
            </a:r>
          </a:p>
          <a:p>
            <a:pPr eaLnBrk="1" hangingPunct="1">
              <a:lnSpc>
                <a:spcPct val="90000"/>
              </a:lnSpc>
            </a:pPr>
            <a:r>
              <a:rPr lang="en-IE" altLang="en-US" sz="2800" smtClean="0"/>
              <a:t>Example: </a:t>
            </a:r>
          </a:p>
          <a:p>
            <a:pPr lvl="1" eaLnBrk="1" hangingPunct="1">
              <a:lnSpc>
                <a:spcPct val="90000"/>
              </a:lnSpc>
            </a:pPr>
            <a:r>
              <a:rPr lang="en-IE" altLang="en-US" sz="2400" smtClean="0"/>
              <a:t>If the boat in the diagram has a mass of 2000kg and is accelerating at 1.5m/s</a:t>
            </a:r>
            <a:r>
              <a:rPr lang="en-IE" altLang="en-US" sz="2400" baseline="30000" smtClean="0"/>
              <a:t>2</a:t>
            </a:r>
          </a:p>
          <a:p>
            <a:pPr lvl="1" eaLnBrk="1" hangingPunct="1">
              <a:lnSpc>
                <a:spcPct val="90000"/>
              </a:lnSpc>
            </a:pPr>
            <a:r>
              <a:rPr lang="en-IE" altLang="en-US" sz="2400" smtClean="0"/>
              <a:t>The force acting on the boat is:</a:t>
            </a:r>
          </a:p>
          <a:p>
            <a:pPr lvl="1" eaLnBrk="1" hangingPunct="1">
              <a:lnSpc>
                <a:spcPct val="90000"/>
              </a:lnSpc>
            </a:pPr>
            <a:r>
              <a:rPr lang="en-IE" altLang="en-US" sz="2400" smtClean="0"/>
              <a:t>2000 * 1.5 = 3000N</a:t>
            </a:r>
          </a:p>
          <a:p>
            <a:pPr eaLnBrk="1" hangingPunct="1">
              <a:lnSpc>
                <a:spcPct val="90000"/>
              </a:lnSpc>
            </a:pPr>
            <a:endParaRPr lang="en-US" altLang="en-US" sz="2800" smtClean="0"/>
          </a:p>
        </p:txBody>
      </p:sp>
    </p:spTree>
    <p:extLst>
      <p:ext uri="{BB962C8B-B14F-4D97-AF65-F5344CB8AC3E}">
        <p14:creationId xmlns:p14="http://schemas.microsoft.com/office/powerpoint/2010/main" val="1820677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altLang="en-US" smtClean="0"/>
              <a:t>Also!</a:t>
            </a:r>
            <a:endParaRPr lang="en-US" altLang="en-US" smtClean="0"/>
          </a:p>
        </p:txBody>
      </p:sp>
      <p:sp>
        <p:nvSpPr>
          <p:cNvPr id="2355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we know:</a:t>
            </a:r>
          </a:p>
          <a:p>
            <a:pPr lvl="1" eaLnBrk="1" hangingPunct="1"/>
            <a:r>
              <a:rPr lang="en-IE" altLang="en-US" smtClean="0"/>
              <a:t>Force, position mass and time</a:t>
            </a:r>
          </a:p>
          <a:p>
            <a:pPr lvl="1" eaLnBrk="1" hangingPunct="1"/>
            <a:r>
              <a:rPr lang="en-IE" altLang="en-US" smtClean="0"/>
              <a:t>We can calculate the acceleration and update the position and velocity</a:t>
            </a:r>
          </a:p>
          <a:p>
            <a:pPr eaLnBrk="1" hangingPunct="1">
              <a:buFont typeface="Wingdings" pitchFamily="2" charset="2"/>
              <a:buNone/>
            </a:pPr>
            <a:endParaRPr lang="en-US" altLang="en-US" smtClean="0"/>
          </a:p>
        </p:txBody>
      </p:sp>
    </p:spTree>
    <p:extLst>
      <p:ext uri="{BB962C8B-B14F-4D97-AF65-F5344CB8AC3E}">
        <p14:creationId xmlns:p14="http://schemas.microsoft.com/office/powerpoint/2010/main" val="163565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IE" altLang="en-US" smtClean="0"/>
              <a:t>In summary</a:t>
            </a:r>
            <a:endParaRPr lang="en-US" altLang="en-US" smtClean="0"/>
          </a:p>
        </p:txBody>
      </p:sp>
      <p:sp>
        <p:nvSpPr>
          <p:cNvPr id="25603" name="Rectangle 3" descr="Rectangle: Click to edit Master text styles&#10;Second level&#10;Third level&#10;Fourth level&#10;Fifth level"/>
          <p:cNvSpPr>
            <a:spLocks noGrp="1" noChangeArrowheads="1"/>
          </p:cNvSpPr>
          <p:nvPr>
            <p:ph type="body" idx="1"/>
          </p:nvPr>
        </p:nvSpPr>
        <p:spPr>
          <a:xfrm>
            <a:off x="838200" y="1828800"/>
            <a:ext cx="7772400" cy="4114800"/>
          </a:xfrm>
        </p:spPr>
        <p:txBody>
          <a:bodyPr/>
          <a:lstStyle/>
          <a:p>
            <a:pPr eaLnBrk="1" hangingPunct="1"/>
            <a:r>
              <a:rPr lang="en-IE" altLang="en-US" smtClean="0"/>
              <a:t>F = Ma</a:t>
            </a:r>
          </a:p>
          <a:p>
            <a:pPr eaLnBrk="1" hangingPunct="1"/>
            <a:r>
              <a:rPr lang="en-IE" altLang="en-US" smtClean="0"/>
              <a:t>a = </a:t>
            </a:r>
            <a:r>
              <a:rPr lang="el-GR" altLang="en-US" smtClean="0">
                <a:cs typeface="Tahoma" pitchFamily="34" charset="0"/>
              </a:rPr>
              <a:t>Δ</a:t>
            </a:r>
            <a:r>
              <a:rPr lang="en-IE" altLang="en-US" smtClean="0">
                <a:cs typeface="Tahoma" pitchFamily="34" charset="0"/>
              </a:rPr>
              <a:t>v/</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v = </a:t>
            </a:r>
            <a:r>
              <a:rPr lang="el-GR" altLang="en-US" smtClean="0">
                <a:cs typeface="Tahoma" pitchFamily="34" charset="0"/>
              </a:rPr>
              <a:t>Δ</a:t>
            </a:r>
            <a:r>
              <a:rPr lang="en-IE" altLang="en-US" smtClean="0">
                <a:cs typeface="Tahoma" pitchFamily="34" charset="0"/>
              </a:rPr>
              <a:t>x/</a:t>
            </a:r>
            <a:r>
              <a:rPr lang="el-GR" altLang="en-US" smtClean="0">
                <a:cs typeface="Tahoma" pitchFamily="34" charset="0"/>
              </a:rPr>
              <a:t>Δ</a:t>
            </a:r>
            <a:r>
              <a:rPr lang="en-IE" altLang="en-US" smtClean="0">
                <a:cs typeface="Tahoma" pitchFamily="34" charset="0"/>
              </a:rPr>
              <a:t>t</a:t>
            </a:r>
          </a:p>
          <a:p>
            <a:pPr eaLnBrk="1" hangingPunct="1"/>
            <a:r>
              <a:rPr lang="el-GR" altLang="en-US" smtClean="0">
                <a:cs typeface="Tahoma" pitchFamily="34" charset="0"/>
              </a:rPr>
              <a:t>Δ</a:t>
            </a:r>
            <a:r>
              <a:rPr lang="en-IE" altLang="en-US" smtClean="0">
                <a:cs typeface="Tahoma" pitchFamily="34" charset="0"/>
              </a:rPr>
              <a:t>x = v </a:t>
            </a:r>
            <a:r>
              <a:rPr lang="el-GR" altLang="en-US" smtClean="0">
                <a:cs typeface="Tahoma" pitchFamily="34" charset="0"/>
              </a:rPr>
              <a:t>Δ</a:t>
            </a:r>
            <a:r>
              <a:rPr lang="en-IE" altLang="en-US" smtClean="0">
                <a:cs typeface="Tahoma" pitchFamily="34" charset="0"/>
              </a:rPr>
              <a:t>t</a:t>
            </a:r>
          </a:p>
          <a:p>
            <a:pPr eaLnBrk="1" hangingPunct="1"/>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 a </a:t>
            </a:r>
            <a:r>
              <a:rPr lang="el-GR" altLang="en-US" smtClean="0">
                <a:cs typeface="Tahoma" pitchFamily="34" charset="0"/>
              </a:rPr>
              <a:t>Δ</a:t>
            </a:r>
            <a:r>
              <a:rPr lang="en-IE" altLang="en-US" smtClean="0">
                <a:cs typeface="Tahoma" pitchFamily="34" charset="0"/>
              </a:rPr>
              <a:t>t</a:t>
            </a:r>
            <a:r>
              <a:rPr lang="en-IE" altLang="en-US" baseline="30000" smtClean="0">
                <a:cs typeface="Tahoma" pitchFamily="34" charset="0"/>
              </a:rPr>
              <a:t>2</a:t>
            </a:r>
            <a:endParaRPr lang="en-US" altLang="en-US" baseline="30000" smtClean="0">
              <a:cs typeface="Tahoma" pitchFamily="34" charset="0"/>
            </a:endParaRPr>
          </a:p>
        </p:txBody>
      </p:sp>
    </p:spTree>
    <p:extLst>
      <p:ext uri="{BB962C8B-B14F-4D97-AF65-F5344CB8AC3E}">
        <p14:creationId xmlns:p14="http://schemas.microsoft.com/office/powerpoint/2010/main" val="590729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eaLnBrk="1" hangingPunct="1"/>
            <a:r>
              <a:rPr lang="en-IE" altLang="en-US" sz="4000" dirty="0" smtClean="0"/>
              <a:t>Example 1: Moving to a destination point</a:t>
            </a:r>
            <a:endParaRPr lang="en-US" altLang="en-US" sz="4000" dirty="0" smtClean="0"/>
          </a:p>
        </p:txBody>
      </p:sp>
      <p:sp>
        <p:nvSpPr>
          <p:cNvPr id="37891" name="Rectangle 3" descr="Rectangle: Click to edit Master text styles&#10;Second level&#10;Third level&#10;Fourth level&#10;Fifth level"/>
          <p:cNvSpPr>
            <a:spLocks noGrp="1" noChangeArrowheads="1"/>
          </p:cNvSpPr>
          <p:nvPr>
            <p:ph type="body" idx="1"/>
          </p:nvPr>
        </p:nvSpPr>
        <p:spPr>
          <a:xfrm>
            <a:off x="927651" y="2492896"/>
            <a:ext cx="8229600" cy="2836912"/>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dest = </a:t>
            </a:r>
            <a:r>
              <a:rPr lang="en-IE" sz="1600" dirty="0">
                <a:solidFill>
                  <a:srgbClr val="0000FF"/>
                </a:solidFill>
                <a:latin typeface="Consolas" panose="020B0609020204030204" pitchFamily="49" charset="0"/>
              </a:rPr>
              <a:t>new</a:t>
            </a: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(20, 5, 20);</a:t>
            </a:r>
          </a:p>
          <a:p>
            <a:pPr marL="0" indent="0">
              <a:buNone/>
            </a:pP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 toDest = dest - transform.position;</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(toDest.magnitude &gt; 0.1f) </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toDest.Normalize();</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float</a:t>
            </a:r>
            <a:r>
              <a:rPr lang="en-IE" sz="1600" dirty="0">
                <a:solidFill>
                  <a:prstClr val="black"/>
                </a:solidFill>
                <a:latin typeface="Consolas" panose="020B0609020204030204" pitchFamily="49" charset="0"/>
              </a:rPr>
              <a:t> speed = 5.0f;</a:t>
            </a:r>
          </a:p>
          <a:p>
            <a:pPr marL="0" indent="0">
              <a:buNone/>
            </a:pPr>
            <a:r>
              <a:rPr lang="en-IE" sz="1600" dirty="0">
                <a:solidFill>
                  <a:prstClr val="black"/>
                </a:solidFill>
                <a:latin typeface="Consolas" panose="020B0609020204030204" pitchFamily="49" charset="0"/>
              </a:rPr>
              <a:t>            transform.position += toDest * speed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transform.forward = toDest;</a:t>
            </a:r>
          </a:p>
          <a:p>
            <a:pPr marL="0" indent="0">
              <a:buNone/>
            </a:pPr>
            <a:r>
              <a:rPr lang="en-IE" sz="1600" dirty="0">
                <a:solidFill>
                  <a:prstClr val="black"/>
                </a:solidFill>
                <a:latin typeface="Consolas" panose="020B0609020204030204" pitchFamily="49" charset="0"/>
              </a:rPr>
              <a:t>        }</a:t>
            </a:r>
          </a:p>
          <a:p>
            <a:pPr eaLnBrk="1" hangingPunct="1"/>
            <a:endParaRPr lang="en-US" altLang="en-US" dirty="0" smtClean="0"/>
          </a:p>
        </p:txBody>
      </p:sp>
    </p:spTree>
    <p:extLst>
      <p:ext uri="{BB962C8B-B14F-4D97-AF65-F5344CB8AC3E}">
        <p14:creationId xmlns:p14="http://schemas.microsoft.com/office/powerpoint/2010/main" val="4974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altLang="en-US" dirty="0" smtClean="0"/>
              <a:t>Example 2: Integration</a:t>
            </a:r>
            <a:endParaRPr lang="en-US" altLang="en-US" dirty="0" smtClean="0"/>
          </a:p>
        </p:txBody>
      </p:sp>
      <p:sp>
        <p:nvSpPr>
          <p:cNvPr id="24579" name="Rectangle 3" descr="Rectangle: Click to edit Master text styles&#10;Second level&#10;Third level&#10;Fourth level&#10;Fifth level"/>
          <p:cNvSpPr>
            <a:spLocks noGrp="1" noChangeArrowheads="1"/>
          </p:cNvSpPr>
          <p:nvPr>
            <p:ph type="body" idx="1"/>
          </p:nvPr>
        </p:nvSpPr>
        <p:spPr>
          <a:xfrm>
            <a:off x="0" y="1600200"/>
            <a:ext cx="9036496" cy="4525963"/>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acceleration = force / mass;</a:t>
            </a:r>
          </a:p>
          <a:p>
            <a:pPr marL="0" indent="0">
              <a:buNone/>
            </a:pPr>
            <a:r>
              <a:rPr lang="en-IE" sz="1600" dirty="0">
                <a:solidFill>
                  <a:prstClr val="black"/>
                </a:solidFill>
                <a:latin typeface="Consolas" panose="020B0609020204030204" pitchFamily="49" charset="0"/>
              </a:rPr>
              <a:t>        velocity += acceleration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gameObject.transform.position += velocity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force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.zero;</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(velocity.magnitude &gt; 0.01f)</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gameObject.transform.forward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.Normalize(velocity);</a:t>
            </a:r>
          </a:p>
          <a:p>
            <a:pPr marL="0" indent="0">
              <a:buNone/>
            </a:pPr>
            <a:r>
              <a:rPr lang="en-IE" sz="1600" dirty="0">
                <a:solidFill>
                  <a:prstClr val="black"/>
                </a:solidFill>
                <a:latin typeface="Consolas" panose="020B0609020204030204" pitchFamily="49" charset="0"/>
              </a:rPr>
              <a:t>        }</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velocity *= 0.99f;</a:t>
            </a:r>
          </a:p>
          <a:p>
            <a:pPr marL="0" indent="0">
              <a:lnSpc>
                <a:spcPct val="80000"/>
              </a:lnSpc>
              <a:buNone/>
            </a:pPr>
            <a:endParaRPr lang="en-US" altLang="en-US" sz="1600" dirty="0" smtClean="0">
              <a:latin typeface="Courier New" pitchFamily="49" charset="0"/>
            </a:endParaRPr>
          </a:p>
        </p:txBody>
      </p:sp>
    </p:spTree>
    <p:extLst>
      <p:ext uri="{BB962C8B-B14F-4D97-AF65-F5344CB8AC3E}">
        <p14:creationId xmlns:p14="http://schemas.microsoft.com/office/powerpoint/2010/main" val="192485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3: Range</a:t>
            </a:r>
            <a:endParaRPr lang="en-IE" dirty="0"/>
          </a:p>
        </p:txBody>
      </p:sp>
      <p:sp>
        <p:nvSpPr>
          <p:cNvPr id="3" name="Content Placeholder 2"/>
          <p:cNvSpPr>
            <a:spLocks noGrp="1"/>
          </p:cNvSpPr>
          <p:nvPr>
            <p:ph idx="1"/>
          </p:nvPr>
        </p:nvSpPr>
        <p:spPr>
          <a:xfrm>
            <a:off x="457200" y="1600201"/>
            <a:ext cx="8229600" cy="4061048"/>
          </a:xfrm>
        </p:spPr>
        <p:txBody>
          <a:bodyPr>
            <a:noAutofit/>
          </a:bodyPr>
          <a:lstStyle/>
          <a:p>
            <a:pPr marL="0" indent="0">
              <a:buNone/>
            </a:pPr>
            <a:r>
              <a:rPr lang="en-IE" sz="2000" dirty="0">
                <a:solidFill>
                  <a:srgbClr val="2B91AF"/>
                </a:solidFill>
                <a:latin typeface="Consolas" panose="020B0609020204030204" pitchFamily="49" charset="0"/>
              </a:rPr>
              <a:t>Vector3</a:t>
            </a:r>
            <a:r>
              <a:rPr lang="en-IE" sz="2000" dirty="0">
                <a:solidFill>
                  <a:prstClr val="black"/>
                </a:solidFill>
                <a:latin typeface="Consolas" panose="020B0609020204030204" pitchFamily="49" charset="0"/>
              </a:rPr>
              <a:t> toOtherShip = otherShip.transform.position - gameObject.transform.position;</a:t>
            </a:r>
          </a:p>
          <a:p>
            <a:pPr marL="0" indent="0">
              <a:buNone/>
            </a:pPr>
            <a:r>
              <a:rPr lang="en-IE" sz="2000" dirty="0" smtClean="0">
                <a:solidFill>
                  <a:srgbClr val="0000FF"/>
                </a:solidFill>
                <a:latin typeface="Consolas" panose="020B0609020204030204" pitchFamily="49" charset="0"/>
              </a:rPr>
              <a:t>string</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message;</a:t>
            </a:r>
          </a:p>
          <a:p>
            <a:pPr marL="0" indent="0">
              <a:buNone/>
            </a:pPr>
            <a:r>
              <a:rPr lang="en-IE" sz="2000" dirty="0" smtClean="0">
                <a:solidFill>
                  <a:srgbClr val="0000FF"/>
                </a:solidFill>
                <a:latin typeface="Consolas" panose="020B0609020204030204" pitchFamily="49" charset="0"/>
              </a:rPr>
              <a:t>if</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(toOtherShip.magnitude &gt; 10.0f)</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"Out of range"</a:t>
            </a:r>
            <a:r>
              <a:rPr lang="en-IE" sz="2000" dirty="0">
                <a:solidFill>
                  <a:prstClr val="black"/>
                </a:solidFill>
                <a:latin typeface="Consolas" panose="020B0609020204030204" pitchFamily="49" charset="0"/>
              </a:rPr>
              <a:t>;            </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srgbClr val="0000FF"/>
                </a:solidFill>
                <a:latin typeface="Consolas" panose="020B0609020204030204" pitchFamily="49" charset="0"/>
              </a:rPr>
              <a:t>else</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"In range"</a:t>
            </a:r>
            <a:r>
              <a:rPr lang="en-IE" sz="2000" dirty="0">
                <a:solidFill>
                  <a:prstClr val="black"/>
                </a:solidFill>
                <a:latin typeface="Consolas" panose="020B0609020204030204" pitchFamily="49" charset="0"/>
              </a:rPr>
              <a:t>;</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endParaRPr lang="en-IE" sz="1800" dirty="0"/>
          </a:p>
        </p:txBody>
      </p:sp>
    </p:spTree>
    <p:extLst>
      <p:ext uri="{BB962C8B-B14F-4D97-AF65-F5344CB8AC3E}">
        <p14:creationId xmlns:p14="http://schemas.microsoft.com/office/powerpoint/2010/main" val="712777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4: In front of/behind</a:t>
            </a:r>
            <a:endParaRPr lang="en-IE" dirty="0"/>
          </a:p>
        </p:txBody>
      </p:sp>
      <p:sp>
        <p:nvSpPr>
          <p:cNvPr id="3" name="Content Placeholder 2"/>
          <p:cNvSpPr>
            <a:spLocks noGrp="1"/>
          </p:cNvSpPr>
          <p:nvPr>
            <p:ph idx="1"/>
          </p:nvPr>
        </p:nvSpPr>
        <p:spPr/>
        <p:txBody>
          <a:bodyPr>
            <a:normAutofit fontScale="62500" lnSpcReduction="20000"/>
          </a:bodyPr>
          <a:lstStyle/>
          <a:p>
            <a:pPr marL="0" indent="0">
              <a:buNone/>
            </a:pP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 toOtherShip = otherShip.transform.position - gameObject.transform.position;        </a:t>
            </a:r>
          </a:p>
          <a:p>
            <a:pPr marL="0" indent="0">
              <a:buNone/>
            </a:pPr>
            <a:r>
              <a:rPr lang="en-IE" dirty="0">
                <a:solidFill>
                  <a:prstClr val="black"/>
                </a:solidFill>
                <a:latin typeface="Consolas" panose="020B0609020204030204" pitchFamily="49" charset="0"/>
              </a:rPr>
              <a:t>        toOtherShip.Normalize();</a:t>
            </a:r>
          </a:p>
          <a:p>
            <a:pPr marL="0" indent="0">
              <a:buNone/>
            </a:pP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(dot &lt; 0)</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"Behind"</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 front"</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1152773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1026" name="Picture 2" descr="http://epguides.com/BuckRogers/c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60" y="2830459"/>
            <a:ext cx="30480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eviewcf.turbosquid.com/Preview/2011/05/05__11_04_24/Starfighter_Photo_01.jpgfac60036-b809-4c82-8ca8-b9f6dc8e4d91Larg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2240" y="2708920"/>
            <a:ext cx="548640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0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2050" name="Picture 2" descr="http://images2.fanpop.com/images/photos/4300000/Space-1999-science-fiction-4310901-1024-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8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3074" name="Picture 2" descr="http://1.bp.blogspot.com/-jxgwdUD5SxY/UG2_-qcYiJI/AAAAAAAAAkU/LMmMp9GWfU0/s1600/2001-A-Space-Odysse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440"/>
            <a:ext cx="13600156" cy="765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0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bbcmicrogames.com/screenshots/elit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2438400" cy="22574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1.bp.blogspot.com/-LgNSEmXUap0/UJlqh7ENowI/AAAAAAAAVfA/QjCnYTgBxpo/s1600/00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3848" y="1417638"/>
            <a:ext cx="469760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913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1995</Words>
  <Application>Microsoft Office PowerPoint</Application>
  <PresentationFormat>On-screen Show (4:3)</PresentationFormat>
  <Paragraphs>419</Paragraphs>
  <Slides>56</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5" baseType="lpstr">
      <vt:lpstr>Arial</vt:lpstr>
      <vt:lpstr>Calibri</vt:lpstr>
      <vt:lpstr>Consolas</vt:lpstr>
      <vt:lpstr>Courier New</vt:lpstr>
      <vt:lpstr>Tahoma</vt:lpstr>
      <vt:lpstr>Times New Roman</vt:lpstr>
      <vt:lpstr>Wingdings</vt:lpstr>
      <vt:lpstr>Office Theme</vt:lpstr>
      <vt:lpstr>Chart</vt:lpstr>
      <vt:lpstr>Game AI (Game Engines 2)</vt:lpstr>
      <vt:lpstr>Prerequisites</vt:lpstr>
      <vt:lpstr>Course content</vt:lpstr>
      <vt:lpstr>Code</vt:lpstr>
      <vt:lpstr>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Deliverables!</vt:lpstr>
      <vt:lpstr>Software you will need</vt:lpstr>
      <vt:lpstr>Game Maths</vt:lpstr>
      <vt:lpstr>Co-ordinate Geometry</vt:lpstr>
      <vt:lpstr>Points</vt:lpstr>
      <vt:lpstr>Pythagoras</vt:lpstr>
      <vt:lpstr>Angles</vt:lpstr>
      <vt:lpstr>PowerPoint Presentation</vt:lpstr>
      <vt:lpstr>PowerPoint Presentation</vt:lpstr>
      <vt:lpstr>Unity Vectors</vt:lpstr>
      <vt:lpstr>PowerPoint Presentation</vt:lpstr>
      <vt:lpstr>Unity Vectors</vt:lpstr>
      <vt:lpstr>Adding &amp; Subtracting Vectors</vt:lpstr>
      <vt:lpstr>Magnitude of a Vector</vt:lpstr>
      <vt:lpstr>Normalising a vector</vt:lpstr>
      <vt:lpstr>Vector addition</vt:lpstr>
      <vt:lpstr>Vector Subtraction</vt:lpstr>
      <vt:lpstr>Scalar Multiplication</vt:lpstr>
      <vt:lpstr>“Dot” product</vt:lpstr>
      <vt:lpstr>Interesting properties</vt:lpstr>
      <vt:lpstr>Dot product uses:</vt:lpstr>
      <vt:lpstr>Consider…</vt:lpstr>
      <vt:lpstr>Also…</vt:lpstr>
      <vt:lpstr>Cross product</vt:lpstr>
      <vt:lpstr>Newtonian Physics</vt:lpstr>
      <vt:lpstr>Newtonian background</vt:lpstr>
      <vt:lpstr>Examples</vt:lpstr>
      <vt:lpstr>Acceleration</vt:lpstr>
      <vt:lpstr>Example</vt:lpstr>
      <vt:lpstr>Relationship between velocity, time and acceleration</vt:lpstr>
      <vt:lpstr>Relationship between velocity, acceleration and time</vt:lpstr>
      <vt:lpstr>Example</vt:lpstr>
      <vt:lpstr>Distance</vt:lpstr>
      <vt:lpstr>Distance</vt:lpstr>
      <vt:lpstr>Force</vt:lpstr>
      <vt:lpstr>PowerPoint Presentation</vt:lpstr>
      <vt:lpstr>Problem!</vt:lpstr>
      <vt:lpstr>Calculating acceleration</vt:lpstr>
      <vt:lpstr>Also!</vt:lpstr>
      <vt:lpstr>In summary</vt:lpstr>
      <vt:lpstr>Example 1: Moving to a destination point</vt:lpstr>
      <vt:lpstr>Example 2: Integration</vt:lpstr>
      <vt:lpstr>Example 3: Range</vt:lpstr>
      <vt:lpstr>Example 4: In front of/behind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Behaviours for Autonomous Agents</dc:title>
  <dc:creator>Bryan Duggan</dc:creator>
  <cp:lastModifiedBy>Bryan</cp:lastModifiedBy>
  <cp:revision>44</cp:revision>
  <dcterms:created xsi:type="dcterms:W3CDTF">2013-06-11T15:29:07Z</dcterms:created>
  <dcterms:modified xsi:type="dcterms:W3CDTF">2014-02-04T12:07:36Z</dcterms:modified>
</cp:coreProperties>
</file>